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64" r:id="rId2"/>
    <p:sldId id="451" r:id="rId3"/>
    <p:sldId id="266" r:id="rId4"/>
    <p:sldId id="267" r:id="rId5"/>
    <p:sldId id="268" r:id="rId6"/>
    <p:sldId id="427" r:id="rId7"/>
    <p:sldId id="441" r:id="rId8"/>
    <p:sldId id="439" r:id="rId9"/>
    <p:sldId id="302" r:id="rId10"/>
    <p:sldId id="440" r:id="rId11"/>
    <p:sldId id="450" r:id="rId12"/>
    <p:sldId id="459" r:id="rId13"/>
    <p:sldId id="458" r:id="rId14"/>
    <p:sldId id="460" r:id="rId15"/>
    <p:sldId id="442" r:id="rId16"/>
    <p:sldId id="445" r:id="rId17"/>
    <p:sldId id="446" r:id="rId18"/>
    <p:sldId id="447" r:id="rId19"/>
    <p:sldId id="456" r:id="rId20"/>
    <p:sldId id="455" r:id="rId21"/>
    <p:sldId id="454" r:id="rId22"/>
    <p:sldId id="453" r:id="rId2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4679"/>
    <a:srgbClr val="92D050"/>
    <a:srgbClr val="6BA42C"/>
    <a:srgbClr val="00A890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6928" autoAdjust="0"/>
  </p:normalViewPr>
  <p:slideViewPr>
    <p:cSldViewPr snapToGrid="0">
      <p:cViewPr>
        <p:scale>
          <a:sx n="80" d="100"/>
          <a:sy n="80" d="100"/>
        </p:scale>
        <p:origin x="3270" y="1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7" d="100"/>
        <a:sy n="8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$ Millions</c:v>
                </c:pt>
              </c:strCache>
            </c:strRef>
          </c:tx>
          <c:spPr>
            <a:ln w="10160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dLbls>
            <c:dLbl>
              <c:idx val="9"/>
              <c:layout>
                <c:manualLayout>
                  <c:x val="-3.0267043398461226E-2"/>
                  <c:y val="-5.0933968646382305E-2"/>
                </c:manualLayout>
              </c:layout>
              <c:tx>
                <c:rich>
                  <a:bodyPr/>
                  <a:lstStyle/>
                  <a:p>
                    <a:fld id="{8A17D7AE-97CE-44CB-B296-B60883A82F5E}" type="VALUE">
                      <a:rPr lang="en-US" i="1">
                        <a:solidFill>
                          <a:srgbClr val="6BA42C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682-48D0-B41D-9E8C362E00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124679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FY11</c:v>
                </c:pt>
                <c:pt idx="1">
                  <c:v>FY12</c:v>
                </c:pt>
                <c:pt idx="2">
                  <c:v>FY13</c:v>
                </c:pt>
                <c:pt idx="3">
                  <c:v>FY14</c:v>
                </c:pt>
                <c:pt idx="4">
                  <c:v>FY15</c:v>
                </c:pt>
                <c:pt idx="5">
                  <c:v>FY16</c:v>
                </c:pt>
                <c:pt idx="6">
                  <c:v>FY17</c:v>
                </c:pt>
                <c:pt idx="7">
                  <c:v>FY18</c:v>
                </c:pt>
                <c:pt idx="8">
                  <c:v>FY19</c:v>
                </c:pt>
                <c:pt idx="9">
                  <c:v>FY20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416</c:v>
                </c:pt>
                <c:pt idx="1">
                  <c:v>436</c:v>
                </c:pt>
                <c:pt idx="2">
                  <c:v>430</c:v>
                </c:pt>
                <c:pt idx="3">
                  <c:v>426</c:v>
                </c:pt>
                <c:pt idx="4">
                  <c:v>429</c:v>
                </c:pt>
                <c:pt idx="5">
                  <c:v>433</c:v>
                </c:pt>
                <c:pt idx="6">
                  <c:v>441</c:v>
                </c:pt>
                <c:pt idx="7">
                  <c:v>448</c:v>
                </c:pt>
                <c:pt idx="8">
                  <c:v>462</c:v>
                </c:pt>
                <c:pt idx="9">
                  <c:v>468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D9D-4CBE-93F8-EB1A18E027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54188128"/>
        <c:axId val="354183864"/>
      </c:lineChart>
      <c:catAx>
        <c:axId val="354188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8100" cap="flat" cmpd="sng" algn="ctr">
            <a:solidFill>
              <a:srgbClr val="124679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12467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4183864"/>
        <c:crosses val="autoZero"/>
        <c:auto val="1"/>
        <c:lblAlgn val="ctr"/>
        <c:lblOffset val="100"/>
        <c:noMultiLvlLbl val="0"/>
      </c:catAx>
      <c:valAx>
        <c:axId val="354183864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124679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 dirty="0">
                    <a:solidFill>
                      <a:srgbClr val="124679"/>
                    </a:solidFill>
                  </a:rPr>
                  <a:t>Millions of Dollars</a:t>
                </a:r>
              </a:p>
            </c:rich>
          </c:tx>
          <c:layout>
            <c:manualLayout>
              <c:xMode val="edge"/>
              <c:yMode val="edge"/>
              <c:x val="0"/>
              <c:y val="0.2510768792398573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rgbClr val="124679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124679"/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418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 b="1">
          <a:solidFill>
            <a:srgbClr val="FFFF00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FTE</c:v>
                </c:pt>
              </c:strCache>
            </c:strRef>
          </c:tx>
          <c:spPr>
            <a:ln w="10160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dLbls>
            <c:dLbl>
              <c:idx val="8"/>
              <c:tx>
                <c:rich>
                  <a:bodyPr/>
                  <a:lstStyle/>
                  <a:p>
                    <a:r>
                      <a:rPr lang="en-US" i="1" dirty="0">
                        <a:solidFill>
                          <a:srgbClr val="6BA42C"/>
                        </a:solidFill>
                      </a:rPr>
                      <a:t>4792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43C-455E-A6FF-13C6F4B420CF}"/>
                </c:ext>
              </c:extLst>
            </c:dLbl>
            <c:dLbl>
              <c:idx val="9"/>
              <c:layout>
                <c:manualLayout>
                  <c:x val="-2.7330424243495681E-2"/>
                  <c:y val="-8.1283629873352817E-2"/>
                </c:manualLayout>
              </c:layout>
              <c:tx>
                <c:rich>
                  <a:bodyPr/>
                  <a:lstStyle/>
                  <a:p>
                    <a:fld id="{01127C9D-DCA4-4AA7-992E-BA2037C7292F}" type="VALUE">
                      <a:rPr lang="en-US" i="1">
                        <a:solidFill>
                          <a:srgbClr val="6BA42C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43C-455E-A6FF-13C6F4B420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124679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FY11</c:v>
                </c:pt>
                <c:pt idx="1">
                  <c:v>FY12</c:v>
                </c:pt>
                <c:pt idx="2">
                  <c:v>FY13</c:v>
                </c:pt>
                <c:pt idx="3">
                  <c:v>FY14</c:v>
                </c:pt>
                <c:pt idx="4">
                  <c:v>FY15</c:v>
                </c:pt>
                <c:pt idx="5">
                  <c:v>FY16</c:v>
                </c:pt>
                <c:pt idx="6">
                  <c:v>FY17</c:v>
                </c:pt>
                <c:pt idx="7">
                  <c:v>FY18</c:v>
                </c:pt>
                <c:pt idx="8">
                  <c:v>FY19</c:v>
                </c:pt>
                <c:pt idx="9">
                  <c:v>FY20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5231</c:v>
                </c:pt>
                <c:pt idx="1">
                  <c:v>5185</c:v>
                </c:pt>
                <c:pt idx="2">
                  <c:v>5111</c:v>
                </c:pt>
                <c:pt idx="3">
                  <c:v>4993</c:v>
                </c:pt>
                <c:pt idx="4">
                  <c:v>4993</c:v>
                </c:pt>
                <c:pt idx="5">
                  <c:v>4953</c:v>
                </c:pt>
                <c:pt idx="6">
                  <c:v>4893</c:v>
                </c:pt>
                <c:pt idx="7">
                  <c:v>4861</c:v>
                </c:pt>
                <c:pt idx="8">
                  <c:v>4775</c:v>
                </c:pt>
                <c:pt idx="9">
                  <c:v>4606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EF7-4FB5-86E8-2CA4BEDF9E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58928328"/>
        <c:axId val="358929312"/>
      </c:lineChart>
      <c:catAx>
        <c:axId val="358928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8100" cap="flat" cmpd="sng" algn="ctr">
            <a:solidFill>
              <a:srgbClr val="124679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12467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8929312"/>
        <c:crosses val="autoZero"/>
        <c:auto val="1"/>
        <c:lblAlgn val="ctr"/>
        <c:lblOffset val="100"/>
        <c:noMultiLvlLbl val="0"/>
      </c:catAx>
      <c:valAx>
        <c:axId val="35892931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124679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r>
                  <a:rPr lang="en-US" sz="2000" b="1" baseline="0" dirty="0">
                    <a:solidFill>
                      <a:srgbClr val="124679"/>
                    </a:solidFill>
                    <a:effectLst/>
                  </a:rPr>
                  <a:t>Number of  Positions</a:t>
                </a:r>
              </a:p>
            </c:rich>
          </c:tx>
          <c:layout>
            <c:manualLayout>
              <c:xMode val="edge"/>
              <c:yMode val="edge"/>
              <c:x val="1.2249882950921566E-3"/>
              <c:y val="0.1906263579600595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rgbClr val="124679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124679"/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8928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$ Millions</c:v>
                </c:pt>
              </c:strCache>
            </c:strRef>
          </c:tx>
          <c:spPr>
            <a:ln w="10160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dLbls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6BA42C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A1FF-4194-9C73-6AA90FF7AC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124679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FY11</c:v>
                </c:pt>
                <c:pt idx="1">
                  <c:v>FY12</c:v>
                </c:pt>
                <c:pt idx="2">
                  <c:v>FY13</c:v>
                </c:pt>
                <c:pt idx="3">
                  <c:v>FY14</c:v>
                </c:pt>
                <c:pt idx="4">
                  <c:v>FY15</c:v>
                </c:pt>
                <c:pt idx="5">
                  <c:v>FY16</c:v>
                </c:pt>
                <c:pt idx="6">
                  <c:v>FY17</c:v>
                </c:pt>
                <c:pt idx="7">
                  <c:v>FY18</c:v>
                </c:pt>
                <c:pt idx="8">
                  <c:v>FY19</c:v>
                </c:pt>
                <c:pt idx="9">
                  <c:v>FY20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317</c:v>
                </c:pt>
                <c:pt idx="1">
                  <c:v>333</c:v>
                </c:pt>
                <c:pt idx="2">
                  <c:v>332</c:v>
                </c:pt>
                <c:pt idx="3">
                  <c:v>328</c:v>
                </c:pt>
                <c:pt idx="4">
                  <c:v>327</c:v>
                </c:pt>
                <c:pt idx="5">
                  <c:v>331</c:v>
                </c:pt>
                <c:pt idx="6">
                  <c:v>338</c:v>
                </c:pt>
                <c:pt idx="7">
                  <c:v>352</c:v>
                </c:pt>
                <c:pt idx="8">
                  <c:v>369</c:v>
                </c:pt>
                <c:pt idx="9">
                  <c:v>372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DA2-4225-8CF9-8C7085BD85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54188128"/>
        <c:axId val="354183864"/>
      </c:lineChart>
      <c:catAx>
        <c:axId val="354188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8100" cap="flat" cmpd="sng" algn="ctr">
            <a:solidFill>
              <a:srgbClr val="124679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12467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4183864"/>
        <c:crosses val="autoZero"/>
        <c:auto val="1"/>
        <c:lblAlgn val="ctr"/>
        <c:lblOffset val="100"/>
        <c:noMultiLvlLbl val="0"/>
      </c:catAx>
      <c:valAx>
        <c:axId val="354183864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124679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 dirty="0">
                    <a:solidFill>
                      <a:srgbClr val="124679"/>
                    </a:solidFill>
                  </a:rPr>
                  <a:t>Millions of Dollars</a:t>
                </a:r>
              </a:p>
            </c:rich>
          </c:tx>
          <c:layout>
            <c:manualLayout>
              <c:xMode val="edge"/>
              <c:yMode val="edge"/>
              <c:x val="0"/>
              <c:y val="0.2510768792398573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rgbClr val="124679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124679"/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418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 b="1">
          <a:solidFill>
            <a:srgbClr val="FFFF00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E05587E-CD92-4B23-8935-CB08BA981FBD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07501A8-2E0F-48EF-9502-378ECC07C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270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501A8-2E0F-48EF-9502-378ECC07CA3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357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501A8-2E0F-48EF-9502-378ECC07CA3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35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501A8-2E0F-48EF-9502-378ECC07CA3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36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E2E28-1034-496B-91F3-DDA864C94C2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6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501A8-2E0F-48EF-9502-378ECC07CA3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592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C0216-B924-4AF3-A309-F05326A8AA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9C8DC7-3CB9-4D8F-8E54-39910407C6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40667-44AE-4026-8E65-8C9CFD3A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85CA-7EE4-47F5-9E97-129AB017C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277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E60CD-8E12-4C49-B1BE-618389F34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78F57E-7D74-49AE-9EDF-2F942A06A3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75875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FFF8B9-8E28-4608-82F5-934633F74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8878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39B2C3-C1C9-433D-A2FB-D73518CDD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85CA-7EE4-47F5-9E97-129AB017C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053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013AB-88B6-44A2-8DA3-69131DD5F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9FB90B-C77E-49DC-8442-20E3BAFFB0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24B3C-2947-4E9C-8B68-6FDC585B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85CA-7EE4-47F5-9E97-129AB017C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574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397C4A-81C3-4FEB-9572-251C76D692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38105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2441FB-B5B9-42A8-9F8D-6145103CA1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37051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0748E-BF47-48A5-AA53-B5F1B8F44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85CA-7EE4-47F5-9E97-129AB017C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555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E09C4-1CF6-43E8-9434-36D1BD1B6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DC8B7-54C3-4D5C-9ECB-C123ACB85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85CA-7EE4-47F5-9E97-129AB017C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84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82A63-B59E-42E9-A16A-C4D7D4BAD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499AC-0A7F-4680-BF28-CAC5F3FBF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4488" indent="-344488">
              <a:buClr>
                <a:srgbClr val="92D050"/>
              </a:buClr>
              <a:defRPr sz="3600"/>
            </a:lvl1pPr>
            <a:lvl2pPr>
              <a:buClr>
                <a:srgbClr val="92D050"/>
              </a:buClr>
              <a:defRPr sz="2800"/>
            </a:lvl2pPr>
            <a:lvl3pPr>
              <a:buClr>
                <a:srgbClr val="92D050"/>
              </a:buClr>
              <a:defRPr sz="2400"/>
            </a:lvl3pPr>
            <a:lvl4pPr>
              <a:buClr>
                <a:srgbClr val="92D050"/>
              </a:buClr>
              <a:defRPr/>
            </a:lvl4pPr>
            <a:lvl5pPr>
              <a:buClr>
                <a:srgbClr val="92D050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5A71D9-B3CE-4875-A855-4E1C16873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244" y="6185877"/>
            <a:ext cx="2743200" cy="365125"/>
          </a:xfrm>
        </p:spPr>
        <p:txBody>
          <a:bodyPr/>
          <a:lstStyle/>
          <a:p>
            <a:fld id="{602885CA-7EE4-47F5-9E97-129AB017C7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363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DEA37-DC3D-40CC-AE99-D6217097D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18343-1124-4F7C-A98E-E25C2A4D8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20915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4710C-D367-4184-B74F-6D61B5221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85CA-7EE4-47F5-9E97-129AB017C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34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A7BDB-9D62-41E5-9E40-A88CDA562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73FB8-B709-475D-94B2-34A676E9A9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05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63C3AC-FAAC-4A61-AEBB-E85779FBD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05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F8A1D9-1DA5-435E-990D-51F30B9CA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85CA-7EE4-47F5-9E97-129AB017C7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873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E0CF2-2151-4341-83F9-536AC23E0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D5690D-0F04-4428-B3F9-198CAAFD8F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E5FA4-4367-4B33-B6E4-5E2826DD5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411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F6621D-6FCB-44A0-9593-627AC24575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84160-1488-4D0A-8249-269BE813B8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188" cy="32411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6B65BF-F804-4DD2-B79A-9DEB1A36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85CA-7EE4-47F5-9E97-129AB017C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B0D26-81B9-488A-9D62-AFA0C24D9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DBEDB5-9211-461F-BFF3-EB9272658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85CA-7EE4-47F5-9E97-129AB017C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065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388D3-C077-4963-BFA7-12F1EE385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85CA-7EE4-47F5-9E97-129AB017C7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787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54627-BEB1-4A99-97ED-C778E1C89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67A88-FFD2-4D92-8466-10485C9E4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75875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1210FD-5B69-4DF1-8EAB-FEF6F6F9DE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8878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D8572F-C06C-4581-B36B-3D457513C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85CA-7EE4-47F5-9E97-129AB017C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39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6AFF94-AA45-44B0-B854-9D2AADEF3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1B01A-EEB2-4FC4-8055-D8CB451E2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99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B463D8-B6AC-4A7C-A938-878EF674D7B7}"/>
              </a:ext>
            </a:extLst>
          </p:cNvPr>
          <p:cNvSpPr/>
          <p:nvPr userDrawn="1"/>
        </p:nvSpPr>
        <p:spPr>
          <a:xfrm>
            <a:off x="0" y="5807348"/>
            <a:ext cx="12192000" cy="1101505"/>
          </a:xfrm>
          <a:prstGeom prst="rect">
            <a:avLst/>
          </a:prstGeom>
          <a:solidFill>
            <a:srgbClr val="92D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D33E2E-AB53-4C65-BFA5-01FE067A01D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250" y="5724195"/>
            <a:ext cx="2450112" cy="1259964"/>
          </a:xfrm>
          <a:prstGeom prst="rect">
            <a:avLst/>
          </a:prstGeom>
          <a:noFill/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D8D99-DF38-4695-9DC0-0E42A9406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3773" y="63988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602885CA-7EE4-47F5-9E97-129AB017C7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03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124679"/>
          </a:solidFill>
          <a:latin typeface="+mn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90000"/>
        </a:lnSpc>
        <a:spcBef>
          <a:spcPts val="1000"/>
        </a:spcBef>
        <a:buClr>
          <a:srgbClr val="00A890"/>
        </a:buClr>
        <a:buFont typeface="Arial" panose="020B0604020202020204" pitchFamily="34" charset="0"/>
        <a:buChar char="•"/>
        <a:defRPr sz="3600" kern="1200">
          <a:solidFill>
            <a:srgbClr val="124679"/>
          </a:solidFill>
          <a:latin typeface="+mn-lt"/>
          <a:ea typeface="+mn-ea"/>
          <a:cs typeface="+mn-cs"/>
        </a:defRPr>
      </a:lvl1pPr>
      <a:lvl2pPr marL="857250" indent="-400050" algn="l" defTabSz="914400" rtl="0" eaLnBrk="1" latinLnBrk="0" hangingPunct="1">
        <a:lnSpc>
          <a:spcPct val="90000"/>
        </a:lnSpc>
        <a:spcBef>
          <a:spcPts val="500"/>
        </a:spcBef>
        <a:buClr>
          <a:srgbClr val="00A890"/>
        </a:buClr>
        <a:buFont typeface="Courier New" panose="02070309020205020404" pitchFamily="49" charset="0"/>
        <a:buChar char="o"/>
        <a:defRPr sz="2800" kern="1200">
          <a:solidFill>
            <a:srgbClr val="124679"/>
          </a:solidFill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90000"/>
        </a:lnSpc>
        <a:spcBef>
          <a:spcPts val="500"/>
        </a:spcBef>
        <a:buClr>
          <a:srgbClr val="00A890"/>
        </a:buClr>
        <a:buFont typeface="Wingdings" panose="05000000000000000000" pitchFamily="2" charset="2"/>
        <a:buChar char="§"/>
        <a:defRPr sz="2400" kern="1200">
          <a:solidFill>
            <a:srgbClr val="124679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A890"/>
        </a:buClr>
        <a:buFont typeface="Arial" panose="020B0604020202020204" pitchFamily="34" charset="0"/>
        <a:buChar char="•"/>
        <a:defRPr sz="1800" kern="1200">
          <a:solidFill>
            <a:srgbClr val="124679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A890"/>
        </a:buClr>
        <a:buFont typeface="Arial" panose="020B0604020202020204" pitchFamily="34" charset="0"/>
        <a:buChar char="•"/>
        <a:defRPr sz="1800" kern="1200">
          <a:solidFill>
            <a:srgbClr val="12467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5A6397-B8AB-4123-9C95-D16E75F42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3773" y="6206244"/>
            <a:ext cx="2743200" cy="365125"/>
          </a:xfrm>
        </p:spPr>
        <p:txBody>
          <a:bodyPr/>
          <a:lstStyle/>
          <a:p>
            <a:fld id="{602885CA-7EE4-47F5-9E97-129AB017C73D}" type="slidenum">
              <a:rPr lang="en-US" smtClean="0"/>
              <a:t>1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19551A-DAF1-45F9-9A43-EDF76797DD67}"/>
              </a:ext>
            </a:extLst>
          </p:cNvPr>
          <p:cNvSpPr>
            <a:spLocks noGrp="1"/>
          </p:cNvSpPr>
          <p:nvPr/>
        </p:nvSpPr>
        <p:spPr>
          <a:xfrm>
            <a:off x="1497958" y="3775333"/>
            <a:ext cx="9193282" cy="24309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000" dirty="0">
                <a:solidFill>
                  <a:srgbClr val="124679"/>
                </a:solidFill>
              </a:rPr>
              <a:t>Dr. Sean Bulson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124679"/>
                </a:solidFill>
              </a:rPr>
              <a:t>January 22, 2019</a:t>
            </a:r>
            <a:endParaRPr lang="en-US" b="1" dirty="0">
              <a:solidFill>
                <a:srgbClr val="124679"/>
              </a:solidFill>
              <a:cs typeface="Calibri"/>
            </a:endParaRP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53B7B212-68EB-49E9-B217-AFD4A19B477B}"/>
              </a:ext>
            </a:extLst>
          </p:cNvPr>
          <p:cNvSpPr>
            <a:spLocks noGrp="1"/>
          </p:cNvSpPr>
          <p:nvPr/>
        </p:nvSpPr>
        <p:spPr>
          <a:xfrm>
            <a:off x="272226" y="-237509"/>
            <a:ext cx="11644747" cy="1989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/>
          </a:p>
          <a:p>
            <a:pPr algn="ctr">
              <a:buNone/>
            </a:pPr>
            <a:r>
              <a:rPr lang="en-US" sz="4800" dirty="0">
                <a:solidFill>
                  <a:srgbClr val="124679"/>
                </a:solidFill>
              </a:rPr>
              <a:t>Superintendent’s Proposed FY2020 Budget</a:t>
            </a:r>
            <a:endParaRPr lang="en-US" sz="4800" dirty="0">
              <a:cs typeface="Calibri"/>
            </a:endParaRP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6AD424-A1C1-495D-A237-FF292ABBB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15" y="1509435"/>
            <a:ext cx="10363200" cy="2590800"/>
          </a:xfrm>
          <a:prstGeom prst="rect">
            <a:avLst/>
          </a:prstGeom>
          <a:ln w="76200">
            <a:solidFill>
              <a:srgbClr val="92D051"/>
            </a:solidFill>
          </a:ln>
        </p:spPr>
      </p:pic>
    </p:spTree>
    <p:extLst>
      <p:ext uri="{BB962C8B-B14F-4D97-AF65-F5344CB8AC3E}">
        <p14:creationId xmlns:p14="http://schemas.microsoft.com/office/powerpoint/2010/main" val="3599421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7D874-F1B7-47E3-A2D5-EB8052BB2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CFA148-700C-4721-9C40-98D3CF57E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85CA-7EE4-47F5-9E97-129AB017C73D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45B3DBDE-F8B4-4148-A0E3-30FF8D556F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3783873"/>
              </p:ext>
            </p:extLst>
          </p:nvPr>
        </p:nvGraphicFramePr>
        <p:xfrm>
          <a:off x="551594" y="1325563"/>
          <a:ext cx="11088812" cy="394940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72203">
                  <a:extLst>
                    <a:ext uri="{9D8B030D-6E8A-4147-A177-3AD203B41FA5}">
                      <a16:colId xmlns:a16="http://schemas.microsoft.com/office/drawing/2014/main" val="3539414596"/>
                    </a:ext>
                  </a:extLst>
                </a:gridCol>
                <a:gridCol w="2772203">
                  <a:extLst>
                    <a:ext uri="{9D8B030D-6E8A-4147-A177-3AD203B41FA5}">
                      <a16:colId xmlns:a16="http://schemas.microsoft.com/office/drawing/2014/main" val="3590928884"/>
                    </a:ext>
                  </a:extLst>
                </a:gridCol>
                <a:gridCol w="2772203">
                  <a:extLst>
                    <a:ext uri="{9D8B030D-6E8A-4147-A177-3AD203B41FA5}">
                      <a16:colId xmlns:a16="http://schemas.microsoft.com/office/drawing/2014/main" val="119190638"/>
                    </a:ext>
                  </a:extLst>
                </a:gridCol>
                <a:gridCol w="2772203">
                  <a:extLst>
                    <a:ext uri="{9D8B030D-6E8A-4147-A177-3AD203B41FA5}">
                      <a16:colId xmlns:a16="http://schemas.microsoft.com/office/drawing/2014/main" val="233633617"/>
                    </a:ext>
                  </a:extLst>
                </a:gridCol>
              </a:tblGrid>
              <a:tr h="564201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124679"/>
                          </a:solidFill>
                        </a:rPr>
                        <a:t>Revenue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124679"/>
                          </a:solidFill>
                        </a:rPr>
                        <a:t>FY 2019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124679"/>
                          </a:solidFill>
                        </a:rPr>
                        <a:t>Change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124679"/>
                          </a:solidFill>
                        </a:rPr>
                        <a:t>FY 2020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1404"/>
                  </a:ext>
                </a:extLst>
              </a:tr>
              <a:tr h="564201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rgbClr val="124679"/>
                          </a:solidFill>
                        </a:rPr>
                        <a:t>Harford County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600" b="0" dirty="0">
                          <a:solidFill>
                            <a:srgbClr val="124679"/>
                          </a:solidFill>
                        </a:rPr>
                        <a:t>245,815,645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600" b="0" dirty="0">
                          <a:solidFill>
                            <a:srgbClr val="124679"/>
                          </a:solidFill>
                        </a:rPr>
                        <a:t>10,000,000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600" b="0" dirty="0">
                          <a:solidFill>
                            <a:srgbClr val="124679"/>
                          </a:solidFill>
                        </a:rPr>
                        <a:t>255,815,645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0743988"/>
                  </a:ext>
                </a:extLst>
              </a:tr>
              <a:tr h="564201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rgbClr val="124679"/>
                          </a:solidFill>
                        </a:rPr>
                        <a:t>Maryland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600" b="0" dirty="0">
                          <a:solidFill>
                            <a:srgbClr val="124679"/>
                          </a:solidFill>
                        </a:rPr>
                        <a:t>201,190,128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600" b="0" dirty="0">
                          <a:solidFill>
                            <a:srgbClr val="124679"/>
                          </a:solidFill>
                        </a:rPr>
                        <a:t>652,681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600" b="0" dirty="0">
                          <a:solidFill>
                            <a:srgbClr val="124679"/>
                          </a:solidFill>
                        </a:rPr>
                        <a:t>201,842,809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4769226"/>
                  </a:ext>
                </a:extLst>
              </a:tr>
              <a:tr h="564201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rgbClr val="124679"/>
                          </a:solidFill>
                        </a:rPr>
                        <a:t>Federal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600" b="0" dirty="0">
                          <a:solidFill>
                            <a:srgbClr val="124679"/>
                          </a:solidFill>
                        </a:rPr>
                        <a:t>420,000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600" b="0" dirty="0">
                          <a:solidFill>
                            <a:srgbClr val="124679"/>
                          </a:solidFill>
                        </a:rPr>
                        <a:t>-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600" b="0" dirty="0">
                          <a:solidFill>
                            <a:srgbClr val="124679"/>
                          </a:solidFill>
                        </a:rPr>
                        <a:t>420,000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0520012"/>
                  </a:ext>
                </a:extLst>
              </a:tr>
              <a:tr h="564201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rgbClr val="124679"/>
                          </a:solidFill>
                        </a:rPr>
                        <a:t>Other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600" b="0" dirty="0">
                          <a:solidFill>
                            <a:srgbClr val="124679"/>
                          </a:solidFill>
                        </a:rPr>
                        <a:t>3,338,960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600" b="0" dirty="0">
                          <a:solidFill>
                            <a:srgbClr val="124679"/>
                          </a:solidFill>
                        </a:rPr>
                        <a:t>1,261,000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600" b="0" dirty="0">
                          <a:solidFill>
                            <a:srgbClr val="124679"/>
                          </a:solidFill>
                        </a:rPr>
                        <a:t>4,599,960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0821874"/>
                  </a:ext>
                </a:extLst>
              </a:tr>
              <a:tr h="564201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rgbClr val="124679"/>
                          </a:solidFill>
                        </a:rPr>
                        <a:t>Fund Balance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600" b="0" dirty="0">
                          <a:solidFill>
                            <a:srgbClr val="124679"/>
                          </a:solidFill>
                        </a:rPr>
                        <a:t>10,902,716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600" b="0" dirty="0">
                          <a:solidFill>
                            <a:srgbClr val="124679"/>
                          </a:solidFill>
                        </a:rPr>
                        <a:t>(5,902,716)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600" b="0" dirty="0">
                          <a:solidFill>
                            <a:srgbClr val="124679"/>
                          </a:solidFill>
                        </a:rPr>
                        <a:t>5,000,000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144056"/>
                  </a:ext>
                </a:extLst>
              </a:tr>
              <a:tr h="564201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124679"/>
                          </a:solidFill>
                        </a:rPr>
                        <a:t>Total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600" b="1" dirty="0">
                          <a:solidFill>
                            <a:srgbClr val="124679"/>
                          </a:solidFill>
                        </a:rPr>
                        <a:t>$461,667,449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600" b="1" dirty="0">
                          <a:solidFill>
                            <a:srgbClr val="124679"/>
                          </a:solidFill>
                        </a:rPr>
                        <a:t>$6,010,965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600" b="1" dirty="0">
                          <a:solidFill>
                            <a:srgbClr val="124679"/>
                          </a:solidFill>
                        </a:rPr>
                        <a:t>$467,678,414</a:t>
                      </a:r>
                    </a:p>
                  </a:txBody>
                  <a:tcPr anchor="ctr">
                    <a:lnL w="9525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98071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7433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F6736-1B18-4F9A-9D9D-96D822715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Adjustment Details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AAA73A-8054-4D21-ABBF-33207FFDB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85CA-7EE4-47F5-9E97-129AB017C73D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126710-2D58-4814-8731-4B9AA04AF1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46" t="28631" r="48408" b="16524"/>
          <a:stretch/>
        </p:blipFill>
        <p:spPr>
          <a:xfrm rot="21445175">
            <a:off x="1197934" y="1268856"/>
            <a:ext cx="3118885" cy="4175014"/>
          </a:xfrm>
          <a:prstGeom prst="rect">
            <a:avLst/>
          </a:prstGeom>
          <a:ln w="38100">
            <a:solidFill>
              <a:srgbClr val="92D050"/>
            </a:solidFill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7947D2-4D4A-4C59-96C7-1B6B18AEF4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35" t="18704" r="23883" b="10801"/>
          <a:stretch/>
        </p:blipFill>
        <p:spPr>
          <a:xfrm>
            <a:off x="5272439" y="928576"/>
            <a:ext cx="6122621" cy="470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9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44E39-27A4-4B3B-A195-C6418F73A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Adjustment Details: Decreases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705BD4-028C-40D6-B108-06316EFDD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85CA-7EE4-47F5-9E97-129AB017C73D}" type="slidenum">
              <a:rPr lang="en-US" smtClean="0"/>
              <a:t>12</a:t>
            </a:fld>
            <a:endParaRPr lang="en-US" dirty="0"/>
          </a:p>
        </p:txBody>
      </p:sp>
      <p:graphicFrame>
        <p:nvGraphicFramePr>
          <p:cNvPr id="5" name="Content Placeholder 7">
            <a:extLst>
              <a:ext uri="{FF2B5EF4-FFF2-40B4-BE49-F238E27FC236}">
                <a16:creationId xmlns:a16="http://schemas.microsoft.com/office/drawing/2014/main" id="{EF07B40B-3CA7-4A05-967E-340440B953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3837851"/>
              </p:ext>
            </p:extLst>
          </p:nvPr>
        </p:nvGraphicFramePr>
        <p:xfrm>
          <a:off x="661736" y="1173609"/>
          <a:ext cx="10692063" cy="3347170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1678835">
                  <a:extLst>
                    <a:ext uri="{9D8B030D-6E8A-4147-A177-3AD203B41FA5}">
                      <a16:colId xmlns:a16="http://schemas.microsoft.com/office/drawing/2014/main" val="2599679211"/>
                    </a:ext>
                  </a:extLst>
                </a:gridCol>
                <a:gridCol w="6899682">
                  <a:extLst>
                    <a:ext uri="{9D8B030D-6E8A-4147-A177-3AD203B41FA5}">
                      <a16:colId xmlns:a16="http://schemas.microsoft.com/office/drawing/2014/main" val="2082533632"/>
                    </a:ext>
                  </a:extLst>
                </a:gridCol>
                <a:gridCol w="2113546">
                  <a:extLst>
                    <a:ext uri="{9D8B030D-6E8A-4147-A177-3AD203B41FA5}">
                      <a16:colId xmlns:a16="http://schemas.microsoft.com/office/drawing/2014/main" val="2273005214"/>
                    </a:ext>
                  </a:extLst>
                </a:gridCol>
              </a:tblGrid>
              <a:tr h="3894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rgbClr val="124679"/>
                          </a:solidFill>
                          <a:effectLst/>
                        </a:rPr>
                        <a:t>(3.5)</a:t>
                      </a:r>
                      <a:endParaRPr lang="en-US" sz="1800" b="0" i="0" u="none" strike="noStrike" dirty="0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rgbClr val="124679"/>
                          </a:solidFill>
                          <a:effectLst/>
                        </a:rPr>
                        <a:t>Base Budget Adjustments</a:t>
                      </a:r>
                      <a:endParaRPr lang="en-US" sz="1800" b="0" i="0" u="none" strike="noStrike" dirty="0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124679"/>
                          </a:solidFill>
                          <a:effectLst/>
                          <a:latin typeface="Arial" panose="020B0604020202020204" pitchFamily="34" charset="0"/>
                        </a:rPr>
                        <a:t>--</a:t>
                      </a:r>
                    </a:p>
                  </a:txBody>
                  <a:tcPr marL="3879" marR="3879" marT="3879" marB="0" anchor="ctr"/>
                </a:tc>
                <a:extLst>
                  <a:ext uri="{0D108BD9-81ED-4DB2-BD59-A6C34878D82A}">
                    <a16:rowId xmlns:a16="http://schemas.microsoft.com/office/drawing/2014/main" val="1014618220"/>
                  </a:ext>
                </a:extLst>
              </a:tr>
              <a:tr h="3894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rgbClr val="124679"/>
                          </a:solidFill>
                          <a:effectLst/>
                        </a:rPr>
                        <a:t>(153.0)</a:t>
                      </a:r>
                      <a:endParaRPr lang="en-US" sz="1800" b="0" i="0" u="none" strike="noStrike" dirty="0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solidFill>
                            <a:srgbClr val="124679"/>
                          </a:solidFill>
                          <a:effectLst/>
                        </a:rPr>
                        <a:t>Education Services-Instructional Reductions</a:t>
                      </a:r>
                      <a:endParaRPr lang="en-US" sz="1800" b="0" i="0" u="none" strike="noStrike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>
                          <a:solidFill>
                            <a:srgbClr val="124679"/>
                          </a:solidFill>
                          <a:effectLst/>
                        </a:rPr>
                        <a:t>(10,740,294)</a:t>
                      </a:r>
                      <a:endParaRPr lang="en-US" sz="1800" b="0" i="0" u="none" strike="noStrike" dirty="0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extLst>
                  <a:ext uri="{0D108BD9-81ED-4DB2-BD59-A6C34878D82A}">
                    <a16:rowId xmlns:a16="http://schemas.microsoft.com/office/drawing/2014/main" val="311474200"/>
                  </a:ext>
                </a:extLst>
              </a:tr>
              <a:tr h="3894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rgbClr val="124679"/>
                          </a:solidFill>
                          <a:effectLst/>
                        </a:rPr>
                        <a:t>(16.0)</a:t>
                      </a:r>
                      <a:endParaRPr lang="en-US" sz="1800" b="0" i="0" u="none" strike="noStrike" dirty="0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solidFill>
                            <a:srgbClr val="124679"/>
                          </a:solidFill>
                          <a:effectLst/>
                        </a:rPr>
                        <a:t>Education Services-Administrative Reductions-Elementary Schools</a:t>
                      </a:r>
                      <a:endParaRPr lang="en-US" sz="1800" b="0" i="0" u="none" strike="noStrike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>
                          <a:solidFill>
                            <a:srgbClr val="124679"/>
                          </a:solidFill>
                          <a:effectLst/>
                        </a:rPr>
                        <a:t>(1,566,349)</a:t>
                      </a:r>
                      <a:endParaRPr lang="en-US" sz="1800" b="0" i="0" u="none" strike="noStrike" dirty="0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extLst>
                  <a:ext uri="{0D108BD9-81ED-4DB2-BD59-A6C34878D82A}">
                    <a16:rowId xmlns:a16="http://schemas.microsoft.com/office/drawing/2014/main" val="2334867480"/>
                  </a:ext>
                </a:extLst>
              </a:tr>
              <a:tr h="3894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rgbClr val="124679"/>
                          </a:solidFill>
                          <a:effectLst/>
                        </a:rPr>
                        <a:t>(10.0)</a:t>
                      </a:r>
                      <a:endParaRPr lang="en-US" sz="1800" b="0" i="0" u="none" strike="noStrike" dirty="0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solidFill>
                            <a:srgbClr val="124679"/>
                          </a:solidFill>
                          <a:effectLst/>
                        </a:rPr>
                        <a:t>Education Services-Administrative Reductions-Secondary Schools </a:t>
                      </a:r>
                      <a:endParaRPr lang="en-US" sz="1800" b="0" i="0" u="none" strike="noStrike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>
                          <a:solidFill>
                            <a:srgbClr val="124679"/>
                          </a:solidFill>
                          <a:effectLst/>
                        </a:rPr>
                        <a:t>(847,210)</a:t>
                      </a:r>
                      <a:endParaRPr lang="en-US" sz="1800" b="0" i="0" u="none" strike="noStrike" dirty="0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extLst>
                  <a:ext uri="{0D108BD9-81ED-4DB2-BD59-A6C34878D82A}">
                    <a16:rowId xmlns:a16="http://schemas.microsoft.com/office/drawing/2014/main" val="3765317873"/>
                  </a:ext>
                </a:extLst>
              </a:tr>
              <a:tr h="3894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rgbClr val="124679"/>
                          </a:solidFill>
                          <a:effectLst/>
                        </a:rPr>
                        <a:t>(23.0)</a:t>
                      </a:r>
                      <a:endParaRPr lang="en-US" sz="1800" b="0" i="0" u="none" strike="noStrike" dirty="0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solidFill>
                            <a:srgbClr val="124679"/>
                          </a:solidFill>
                          <a:effectLst/>
                        </a:rPr>
                        <a:t>Central Office-Administrative and Other Staff Reductions</a:t>
                      </a:r>
                      <a:endParaRPr lang="en-US" sz="1800" b="0" i="0" u="none" strike="noStrike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>
                          <a:solidFill>
                            <a:srgbClr val="124679"/>
                          </a:solidFill>
                          <a:effectLst/>
                        </a:rPr>
                        <a:t>(2,158,802)</a:t>
                      </a:r>
                      <a:endParaRPr lang="en-US" sz="1800" b="0" i="0" u="none" strike="noStrike" dirty="0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extLst>
                  <a:ext uri="{0D108BD9-81ED-4DB2-BD59-A6C34878D82A}">
                    <a16:rowId xmlns:a16="http://schemas.microsoft.com/office/drawing/2014/main" val="1404304385"/>
                  </a:ext>
                </a:extLst>
              </a:tr>
              <a:tr h="3894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rgbClr val="124679"/>
                          </a:solidFill>
                          <a:effectLst/>
                        </a:rPr>
                        <a:t>0.0 </a:t>
                      </a:r>
                      <a:endParaRPr lang="en-US" sz="1800" b="0" i="0" u="none" strike="noStrike" dirty="0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solidFill>
                            <a:srgbClr val="124679"/>
                          </a:solidFill>
                          <a:effectLst/>
                        </a:rPr>
                        <a:t>Health Insurance Changes</a:t>
                      </a:r>
                      <a:endParaRPr lang="en-US" sz="1800" b="0" i="0" u="none" strike="noStrike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>
                          <a:solidFill>
                            <a:srgbClr val="124679"/>
                          </a:solidFill>
                          <a:effectLst/>
                        </a:rPr>
                        <a:t>(5,000,000)</a:t>
                      </a:r>
                      <a:endParaRPr lang="en-US" sz="1800" b="0" i="0" u="none" strike="noStrike" dirty="0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extLst>
                  <a:ext uri="{0D108BD9-81ED-4DB2-BD59-A6C34878D82A}">
                    <a16:rowId xmlns:a16="http://schemas.microsoft.com/office/drawing/2014/main" val="367738006"/>
                  </a:ext>
                </a:extLst>
              </a:tr>
              <a:tr h="5080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rgbClr val="124679"/>
                          </a:solidFill>
                          <a:effectLst/>
                        </a:rPr>
                        <a:t>0.0 </a:t>
                      </a:r>
                      <a:endParaRPr lang="en-US" sz="1800" b="0" i="0" u="none" strike="noStrike" dirty="0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rgbClr val="124679"/>
                          </a:solidFill>
                          <a:effectLst/>
                        </a:rPr>
                        <a:t>Projected Employee Turnover</a:t>
                      </a:r>
                      <a:endParaRPr lang="en-US" sz="1800" b="0" i="0" u="none" strike="noStrike" dirty="0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>
                          <a:solidFill>
                            <a:srgbClr val="124679"/>
                          </a:solidFill>
                          <a:effectLst/>
                        </a:rPr>
                        <a:t>(2,000,000)</a:t>
                      </a:r>
                      <a:endParaRPr lang="en-US" sz="1800" b="0" i="0" u="none" strike="noStrike" dirty="0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extLst>
                  <a:ext uri="{0D108BD9-81ED-4DB2-BD59-A6C34878D82A}">
                    <a16:rowId xmlns:a16="http://schemas.microsoft.com/office/drawing/2014/main" val="96581240"/>
                  </a:ext>
                </a:extLst>
              </a:tr>
              <a:tr h="502232"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rgbClr val="124679"/>
                        </a:solidFill>
                      </a:endParaRPr>
                    </a:p>
                  </a:txBody>
                  <a:tcPr marL="3879" marR="3879" marT="387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solidFill>
                            <a:srgbClr val="124679"/>
                          </a:solidFill>
                          <a:effectLst/>
                          <a:latin typeface="Arial" panose="020B0604020202020204" pitchFamily="34" charset="0"/>
                        </a:rPr>
                        <a:t>Total    </a:t>
                      </a:r>
                      <a:r>
                        <a:rPr lang="en-US" sz="1800" b="1" dirty="0">
                          <a:solidFill>
                            <a:srgbClr val="124679"/>
                          </a:solidFill>
                        </a:rPr>
                        <a:t>-4.8%</a:t>
                      </a:r>
                    </a:p>
                  </a:txBody>
                  <a:tcPr marL="3879" marR="3879" marT="387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1" u="none" strike="noStrike" dirty="0">
                          <a:solidFill>
                            <a:srgbClr val="124679"/>
                          </a:solidFill>
                          <a:effectLst/>
                        </a:rPr>
                        <a:t>(22,312,655)</a:t>
                      </a:r>
                      <a:endParaRPr lang="en-US" sz="1800" b="1" i="0" u="none" strike="noStrike" dirty="0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356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8022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44E39-27A4-4B3B-A195-C6418F73A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Adjustment Details: Increases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705BD4-028C-40D6-B108-06316EFDD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85CA-7EE4-47F5-9E97-129AB017C73D}" type="slidenum">
              <a:rPr lang="en-US" smtClean="0"/>
              <a:t>13</a:t>
            </a:fld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7F20AF3C-BB7B-44B7-BF44-3AEF00C8F0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9842871"/>
              </p:ext>
            </p:extLst>
          </p:nvPr>
        </p:nvGraphicFramePr>
        <p:xfrm>
          <a:off x="661736" y="1173609"/>
          <a:ext cx="10692063" cy="4397012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1678835">
                  <a:extLst>
                    <a:ext uri="{9D8B030D-6E8A-4147-A177-3AD203B41FA5}">
                      <a16:colId xmlns:a16="http://schemas.microsoft.com/office/drawing/2014/main" val="2599679211"/>
                    </a:ext>
                  </a:extLst>
                </a:gridCol>
                <a:gridCol w="7793987">
                  <a:extLst>
                    <a:ext uri="{9D8B030D-6E8A-4147-A177-3AD203B41FA5}">
                      <a16:colId xmlns:a16="http://schemas.microsoft.com/office/drawing/2014/main" val="2082533632"/>
                    </a:ext>
                  </a:extLst>
                </a:gridCol>
                <a:gridCol w="1219241">
                  <a:extLst>
                    <a:ext uri="{9D8B030D-6E8A-4147-A177-3AD203B41FA5}">
                      <a16:colId xmlns:a16="http://schemas.microsoft.com/office/drawing/2014/main" val="2273005214"/>
                    </a:ext>
                  </a:extLst>
                </a:gridCol>
              </a:tblGrid>
              <a:tr h="3894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rgbClr val="124679"/>
                          </a:solidFill>
                          <a:effectLst/>
                        </a:rPr>
                        <a:t>0.0</a:t>
                      </a:r>
                      <a:endParaRPr lang="en-US" sz="1800" b="0" i="0" u="none" strike="noStrike" dirty="0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rgbClr val="124679"/>
                          </a:solidFill>
                          <a:effectLst/>
                        </a:rPr>
                        <a:t>Student Services</a:t>
                      </a:r>
                      <a:endParaRPr lang="en-US" sz="1800" b="0" i="0" u="none" strike="noStrike" dirty="0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solidFill>
                            <a:srgbClr val="124679"/>
                          </a:solidFill>
                          <a:effectLst/>
                        </a:rPr>
                        <a:t>11,000 </a:t>
                      </a:r>
                      <a:endParaRPr lang="en-US" sz="1800" b="0" i="0" u="none" strike="noStrike" dirty="0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extLst>
                  <a:ext uri="{0D108BD9-81ED-4DB2-BD59-A6C34878D82A}">
                    <a16:rowId xmlns:a16="http://schemas.microsoft.com/office/drawing/2014/main" val="1014618220"/>
                  </a:ext>
                </a:extLst>
              </a:tr>
              <a:tr h="3894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rgbClr val="124679"/>
                          </a:solidFill>
                          <a:effectLst/>
                        </a:rPr>
                        <a:t>0.0</a:t>
                      </a:r>
                      <a:endParaRPr lang="en-US" sz="1800" b="0" i="0" u="none" strike="noStrike" dirty="0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rgbClr val="124679"/>
                          </a:solidFill>
                          <a:effectLst/>
                        </a:rPr>
                        <a:t>Curriculum and Instruction</a:t>
                      </a:r>
                      <a:endParaRPr lang="en-US" sz="1800" b="0" i="0" u="none" strike="noStrike" dirty="0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solidFill>
                            <a:srgbClr val="124679"/>
                          </a:solidFill>
                          <a:effectLst/>
                        </a:rPr>
                        <a:t>25,000 </a:t>
                      </a:r>
                      <a:endParaRPr lang="en-US" sz="1800" b="0" i="0" u="none" strike="noStrike" dirty="0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extLst>
                  <a:ext uri="{0D108BD9-81ED-4DB2-BD59-A6C34878D82A}">
                    <a16:rowId xmlns:a16="http://schemas.microsoft.com/office/drawing/2014/main" val="311474200"/>
                  </a:ext>
                </a:extLst>
              </a:tr>
              <a:tr h="3894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rgbClr val="124679"/>
                          </a:solidFill>
                          <a:effectLst/>
                        </a:rPr>
                        <a:t>6.5</a:t>
                      </a:r>
                      <a:endParaRPr lang="en-US" sz="1800" b="0" i="0" u="none" strike="noStrike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rgbClr val="124679"/>
                          </a:solidFill>
                          <a:effectLst/>
                        </a:rPr>
                        <a:t>Special Education-Medical Assistance Transfer to Operating</a:t>
                      </a:r>
                      <a:endParaRPr lang="en-US" sz="1800" b="0" i="0" u="none" strike="noStrike" dirty="0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solidFill>
                            <a:srgbClr val="124679"/>
                          </a:solidFill>
                          <a:effectLst/>
                        </a:rPr>
                        <a:t>443,200 </a:t>
                      </a:r>
                      <a:endParaRPr lang="en-US" sz="1800" b="0" i="0" u="none" strike="noStrike" dirty="0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extLst>
                  <a:ext uri="{0D108BD9-81ED-4DB2-BD59-A6C34878D82A}">
                    <a16:rowId xmlns:a16="http://schemas.microsoft.com/office/drawing/2014/main" val="2334867480"/>
                  </a:ext>
                </a:extLst>
              </a:tr>
              <a:tr h="3894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rgbClr val="124679"/>
                          </a:solidFill>
                          <a:effectLst/>
                        </a:rPr>
                        <a:t>15.0</a:t>
                      </a:r>
                      <a:endParaRPr lang="en-US" sz="1800" b="0" i="0" u="none" strike="noStrike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rgbClr val="124679"/>
                          </a:solidFill>
                          <a:effectLst/>
                        </a:rPr>
                        <a:t>Education Services-Instructional Increases</a:t>
                      </a:r>
                      <a:endParaRPr lang="en-US" sz="1800" b="0" i="0" u="none" strike="noStrike" dirty="0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solidFill>
                            <a:srgbClr val="124679"/>
                          </a:solidFill>
                          <a:effectLst/>
                        </a:rPr>
                        <a:t>1,093,086 </a:t>
                      </a:r>
                      <a:endParaRPr lang="en-US" sz="1800" b="0" i="0" u="none" strike="noStrike" dirty="0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extLst>
                  <a:ext uri="{0D108BD9-81ED-4DB2-BD59-A6C34878D82A}">
                    <a16:rowId xmlns:a16="http://schemas.microsoft.com/office/drawing/2014/main" val="3765317873"/>
                  </a:ext>
                </a:extLst>
              </a:tr>
              <a:tr h="3894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rgbClr val="124679"/>
                          </a:solidFill>
                          <a:effectLst/>
                        </a:rPr>
                        <a:t>3.0</a:t>
                      </a:r>
                      <a:endParaRPr lang="en-US" sz="1800" b="0" i="0" u="none" strike="noStrike" dirty="0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rgbClr val="124679"/>
                          </a:solidFill>
                          <a:effectLst/>
                        </a:rPr>
                        <a:t>Education Services-Administrative Increases-Elementary Schools</a:t>
                      </a:r>
                      <a:endParaRPr lang="en-US" sz="1800" b="0" i="0" u="none" strike="noStrike" dirty="0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solidFill>
                            <a:srgbClr val="124679"/>
                          </a:solidFill>
                          <a:effectLst/>
                        </a:rPr>
                        <a:t>358,384 </a:t>
                      </a:r>
                      <a:endParaRPr lang="en-US" sz="1800" b="0" i="0" u="none" strike="noStrike" dirty="0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extLst>
                  <a:ext uri="{0D108BD9-81ED-4DB2-BD59-A6C34878D82A}">
                    <a16:rowId xmlns:a16="http://schemas.microsoft.com/office/drawing/2014/main" val="1404304385"/>
                  </a:ext>
                </a:extLst>
              </a:tr>
              <a:tr h="3894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rgbClr val="124679"/>
                          </a:solidFill>
                          <a:effectLst/>
                        </a:rPr>
                        <a:t>0.0</a:t>
                      </a:r>
                      <a:endParaRPr lang="en-US" sz="1800" b="0" i="0" u="none" strike="noStrike" dirty="0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rgbClr val="124679"/>
                          </a:solidFill>
                          <a:effectLst/>
                        </a:rPr>
                        <a:t>Education Services-Administrative Increases-AP's 10 to 12 month</a:t>
                      </a:r>
                      <a:endParaRPr lang="en-US" sz="1800" b="0" i="0" u="none" strike="noStrike" dirty="0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solidFill>
                            <a:srgbClr val="124679"/>
                          </a:solidFill>
                          <a:effectLst/>
                        </a:rPr>
                        <a:t>344,616 </a:t>
                      </a:r>
                      <a:endParaRPr lang="en-US" sz="1800" b="0" i="0" u="none" strike="noStrike" dirty="0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extLst>
                  <a:ext uri="{0D108BD9-81ED-4DB2-BD59-A6C34878D82A}">
                    <a16:rowId xmlns:a16="http://schemas.microsoft.com/office/drawing/2014/main" val="367738006"/>
                  </a:ext>
                </a:extLst>
              </a:tr>
              <a:tr h="3894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rgbClr val="124679"/>
                          </a:solidFill>
                          <a:effectLst/>
                        </a:rPr>
                        <a:t>2.0</a:t>
                      </a:r>
                      <a:endParaRPr lang="en-US" sz="1800" b="0" i="0" u="none" strike="noStrike" dirty="0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rgbClr val="124679"/>
                          </a:solidFill>
                          <a:effectLst/>
                        </a:rPr>
                        <a:t>Education Services-Administrative Increases-Central Office</a:t>
                      </a:r>
                      <a:endParaRPr lang="en-US" sz="1800" b="0" i="0" u="none" strike="noStrike" dirty="0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solidFill>
                            <a:srgbClr val="124679"/>
                          </a:solidFill>
                          <a:effectLst/>
                        </a:rPr>
                        <a:t>335,344 </a:t>
                      </a:r>
                      <a:endParaRPr lang="en-US" sz="1800" b="0" i="0" u="none" strike="noStrike" dirty="0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extLst>
                  <a:ext uri="{0D108BD9-81ED-4DB2-BD59-A6C34878D82A}">
                    <a16:rowId xmlns:a16="http://schemas.microsoft.com/office/drawing/2014/main" val="96581240"/>
                  </a:ext>
                </a:extLst>
              </a:tr>
              <a:tr h="3894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rgbClr val="124679"/>
                          </a:solidFill>
                          <a:effectLst/>
                        </a:rPr>
                        <a:t>0.0</a:t>
                      </a:r>
                      <a:endParaRPr lang="en-US" sz="1800" b="0" i="0" u="none" strike="noStrike" dirty="0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rgbClr val="124679"/>
                          </a:solidFill>
                          <a:effectLst/>
                        </a:rPr>
                        <a:t>Transportation-Bus Contractor </a:t>
                      </a:r>
                      <a:endParaRPr lang="en-US" sz="1800" b="0" i="0" u="none" strike="noStrike" dirty="0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solidFill>
                            <a:srgbClr val="124679"/>
                          </a:solidFill>
                          <a:effectLst/>
                        </a:rPr>
                        <a:t>1,446,779 </a:t>
                      </a:r>
                      <a:endParaRPr lang="en-US" sz="1800" b="0" i="0" u="none" strike="noStrike" dirty="0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extLst>
                  <a:ext uri="{0D108BD9-81ED-4DB2-BD59-A6C34878D82A}">
                    <a16:rowId xmlns:a16="http://schemas.microsoft.com/office/drawing/2014/main" val="3969288568"/>
                  </a:ext>
                </a:extLst>
              </a:tr>
              <a:tr h="3894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rgbClr val="124679"/>
                          </a:solidFill>
                          <a:effectLst/>
                        </a:rPr>
                        <a:t>0.0</a:t>
                      </a:r>
                      <a:endParaRPr lang="en-US" sz="1800" b="0" i="0" u="none" strike="noStrike" dirty="0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rgbClr val="124679"/>
                          </a:solidFill>
                          <a:effectLst/>
                        </a:rPr>
                        <a:t>Insurance and Other Fixed Charges </a:t>
                      </a:r>
                      <a:endParaRPr lang="en-US" sz="1800" b="0" i="0" u="none" strike="noStrike" dirty="0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solidFill>
                            <a:srgbClr val="124679"/>
                          </a:solidFill>
                          <a:effectLst/>
                        </a:rPr>
                        <a:t>15,687,951 </a:t>
                      </a:r>
                      <a:endParaRPr lang="en-US" sz="1800" b="0" i="0" u="none" strike="noStrike" dirty="0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extLst>
                  <a:ext uri="{0D108BD9-81ED-4DB2-BD59-A6C34878D82A}">
                    <a16:rowId xmlns:a16="http://schemas.microsoft.com/office/drawing/2014/main" val="2332773456"/>
                  </a:ext>
                </a:extLst>
              </a:tr>
              <a:tr h="389478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124679"/>
                        </a:solidFill>
                      </a:endParaRPr>
                    </a:p>
                  </a:txBody>
                  <a:tcPr marL="3879" marR="3879" marT="38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rgbClr val="124679"/>
                          </a:solidFill>
                          <a:effectLst/>
                        </a:rPr>
                        <a:t>Employee Salary/Wage Package Placeholder</a:t>
                      </a:r>
                      <a:endParaRPr lang="en-US" sz="1800" b="0" i="0" u="none" strike="noStrike" dirty="0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solidFill>
                            <a:srgbClr val="124679"/>
                          </a:solidFill>
                          <a:effectLst/>
                        </a:rPr>
                        <a:t>8,578,260 </a:t>
                      </a:r>
                      <a:endParaRPr lang="en-US" sz="1800" b="0" i="0" u="none" strike="noStrike" dirty="0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/>
                </a:tc>
                <a:extLst>
                  <a:ext uri="{0D108BD9-81ED-4DB2-BD59-A6C34878D82A}">
                    <a16:rowId xmlns:a16="http://schemas.microsoft.com/office/drawing/2014/main" val="3043426556"/>
                  </a:ext>
                </a:extLst>
              </a:tr>
              <a:tr h="502232"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rgbClr val="124679"/>
                        </a:solidFill>
                      </a:endParaRPr>
                    </a:p>
                  </a:txBody>
                  <a:tcPr marL="3879" marR="3879" marT="387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solidFill>
                            <a:srgbClr val="124679"/>
                          </a:solidFill>
                          <a:effectLst/>
                          <a:latin typeface="Arial" panose="020B0604020202020204" pitchFamily="34" charset="0"/>
                        </a:rPr>
                        <a:t>Total    </a:t>
                      </a:r>
                      <a:r>
                        <a:rPr lang="en-US" sz="1800" b="1" dirty="0">
                          <a:solidFill>
                            <a:srgbClr val="124679"/>
                          </a:solidFill>
                        </a:rPr>
                        <a:t>6.1%</a:t>
                      </a:r>
                    </a:p>
                  </a:txBody>
                  <a:tcPr marL="3879" marR="3879" marT="387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1" u="none" strike="noStrike" dirty="0">
                          <a:solidFill>
                            <a:srgbClr val="124679"/>
                          </a:solidFill>
                          <a:effectLst/>
                        </a:rPr>
                        <a:t>28,323,620</a:t>
                      </a:r>
                      <a:endParaRPr lang="en-US" sz="1800" b="1" i="0" u="none" strike="noStrike" dirty="0">
                        <a:solidFill>
                          <a:srgbClr val="12467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79" marR="3879" marT="3879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356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7332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44E39-27A4-4B3B-A195-C6418F73A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Adjustment Details: Totals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705BD4-028C-40D6-B108-06316EFDD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85CA-7EE4-47F5-9E97-129AB017C73D}" type="slidenum">
              <a:rPr lang="en-US" smtClean="0"/>
              <a:t>14</a:t>
            </a:fld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7F20AF3C-BB7B-44B7-BF44-3AEF00C8F0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243753"/>
              </p:ext>
            </p:extLst>
          </p:nvPr>
        </p:nvGraphicFramePr>
        <p:xfrm>
          <a:off x="749968" y="1895302"/>
          <a:ext cx="10692063" cy="3067395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1678835">
                  <a:extLst>
                    <a:ext uri="{9D8B030D-6E8A-4147-A177-3AD203B41FA5}">
                      <a16:colId xmlns:a16="http://schemas.microsoft.com/office/drawing/2014/main" val="2599679211"/>
                    </a:ext>
                  </a:extLst>
                </a:gridCol>
                <a:gridCol w="6322166">
                  <a:extLst>
                    <a:ext uri="{9D8B030D-6E8A-4147-A177-3AD203B41FA5}">
                      <a16:colId xmlns:a16="http://schemas.microsoft.com/office/drawing/2014/main" val="2082533632"/>
                    </a:ext>
                  </a:extLst>
                </a:gridCol>
                <a:gridCol w="2691062">
                  <a:extLst>
                    <a:ext uri="{9D8B030D-6E8A-4147-A177-3AD203B41FA5}">
                      <a16:colId xmlns:a16="http://schemas.microsoft.com/office/drawing/2014/main" val="2273005214"/>
                    </a:ext>
                  </a:extLst>
                </a:gridCol>
              </a:tblGrid>
              <a:tr h="6134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rgbClr val="124679"/>
                          </a:solidFill>
                          <a:effectLst/>
                        </a:rPr>
                        <a:t>4,558.0 </a:t>
                      </a:r>
                      <a:endParaRPr lang="en-US" sz="2000" b="1" i="0" u="none" strike="noStrike" dirty="0">
                        <a:solidFill>
                          <a:srgbClr val="124679"/>
                        </a:solidFill>
                        <a:effectLst/>
                        <a:latin typeface="+mn-lt"/>
                      </a:endParaRPr>
                    </a:p>
                  </a:txBody>
                  <a:tcPr marL="3879" marR="3879" marT="387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>
                          <a:solidFill>
                            <a:srgbClr val="124679"/>
                          </a:solidFill>
                          <a:effectLst/>
                          <a:latin typeface="+mn-lt"/>
                        </a:rPr>
                        <a:t> FY 2019 Unrestricted Budget - Revised </a:t>
                      </a:r>
                      <a:endParaRPr lang="en-US" sz="2000" b="1" i="0" u="none" strike="noStrike" dirty="0">
                        <a:solidFill>
                          <a:srgbClr val="124679"/>
                        </a:solidFill>
                        <a:effectLst/>
                        <a:latin typeface="+mn-lt"/>
                      </a:endParaRPr>
                    </a:p>
                  </a:txBody>
                  <a:tcPr marL="3879" marR="3879" marT="387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>
                          <a:solidFill>
                            <a:srgbClr val="124679"/>
                          </a:solidFill>
                          <a:effectLst/>
                          <a:latin typeface="+mn-lt"/>
                        </a:rPr>
                        <a:t>461,667,449 </a:t>
                      </a:r>
                      <a:endParaRPr lang="en-US" sz="2000" b="1" i="0" u="none" strike="noStrike" dirty="0">
                        <a:solidFill>
                          <a:srgbClr val="124679"/>
                        </a:solidFill>
                        <a:effectLst/>
                        <a:latin typeface="+mn-lt"/>
                      </a:endParaRPr>
                    </a:p>
                  </a:txBody>
                  <a:tcPr marL="3879" marR="3879" marT="3879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581240"/>
                  </a:ext>
                </a:extLst>
              </a:tr>
              <a:tr h="6134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124679"/>
                          </a:solidFill>
                          <a:effectLst/>
                          <a:latin typeface="+mn-lt"/>
                        </a:rPr>
                        <a:t>26.5</a:t>
                      </a:r>
                    </a:p>
                  </a:txBody>
                  <a:tcPr marL="3879" marR="3879" marT="38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124679"/>
                          </a:solidFill>
                          <a:effectLst/>
                          <a:latin typeface="+mn-lt"/>
                        </a:rPr>
                        <a:t>Total increases</a:t>
                      </a:r>
                    </a:p>
                  </a:txBody>
                  <a:tcPr marL="3879" marR="3879" marT="3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1" u="none" strike="noStrike" dirty="0">
                          <a:solidFill>
                            <a:srgbClr val="124679"/>
                          </a:solidFill>
                          <a:effectLst/>
                          <a:latin typeface="+mn-lt"/>
                        </a:rPr>
                        <a:t>28,323,620</a:t>
                      </a:r>
                      <a:endParaRPr lang="en-US" sz="2000" b="1" i="0" u="none" strike="noStrike" dirty="0">
                        <a:solidFill>
                          <a:srgbClr val="124679"/>
                        </a:solidFill>
                        <a:effectLst/>
                        <a:latin typeface="+mn-lt"/>
                      </a:endParaRPr>
                    </a:p>
                  </a:txBody>
                  <a:tcPr marL="3879" marR="3879" marT="3879" marB="0" anchor="ctr"/>
                </a:tc>
                <a:extLst>
                  <a:ext uri="{0D108BD9-81ED-4DB2-BD59-A6C34878D82A}">
                    <a16:rowId xmlns:a16="http://schemas.microsoft.com/office/drawing/2014/main" val="3969288568"/>
                  </a:ext>
                </a:extLst>
              </a:tr>
              <a:tr h="6134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124679"/>
                          </a:solidFill>
                          <a:effectLst/>
                          <a:latin typeface="+mn-lt"/>
                        </a:rPr>
                        <a:t>205.5</a:t>
                      </a:r>
                    </a:p>
                  </a:txBody>
                  <a:tcPr marL="3879" marR="3879" marT="38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124679"/>
                          </a:solidFill>
                          <a:effectLst/>
                          <a:latin typeface="+mn-lt"/>
                        </a:rPr>
                        <a:t>Less decreases</a:t>
                      </a:r>
                    </a:p>
                  </a:txBody>
                  <a:tcPr marL="3879" marR="3879" marT="387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1" u="none" strike="noStrike" dirty="0">
                          <a:solidFill>
                            <a:srgbClr val="124679"/>
                          </a:solidFill>
                          <a:effectLst/>
                          <a:latin typeface="+mn-lt"/>
                        </a:rPr>
                        <a:t>(22,312,655)</a:t>
                      </a:r>
                      <a:endParaRPr lang="en-US" sz="2000" b="1" i="0" u="none" strike="noStrike" dirty="0">
                        <a:solidFill>
                          <a:srgbClr val="124679"/>
                        </a:solidFill>
                        <a:effectLst/>
                        <a:latin typeface="+mn-lt"/>
                      </a:endParaRPr>
                    </a:p>
                  </a:txBody>
                  <a:tcPr marL="3879" marR="3879" marT="3879" marB="0" anchor="ctr"/>
                </a:tc>
                <a:extLst>
                  <a:ext uri="{0D108BD9-81ED-4DB2-BD59-A6C34878D82A}">
                    <a16:rowId xmlns:a16="http://schemas.microsoft.com/office/drawing/2014/main" val="2332773456"/>
                  </a:ext>
                </a:extLst>
              </a:tr>
              <a:tr h="6134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rgbClr val="124679"/>
                          </a:solidFill>
                          <a:effectLst/>
                          <a:latin typeface="+mn-lt"/>
                        </a:rPr>
                        <a:t>(179.0)</a:t>
                      </a:r>
                      <a:endParaRPr lang="en-US" sz="2000" b="1" i="0" u="none" strike="noStrike" dirty="0">
                        <a:solidFill>
                          <a:srgbClr val="124679"/>
                        </a:solidFill>
                        <a:effectLst/>
                        <a:latin typeface="+mn-lt"/>
                      </a:endParaRPr>
                    </a:p>
                  </a:txBody>
                  <a:tcPr marL="3879" marR="3879" marT="38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solidFill>
                            <a:srgbClr val="124679"/>
                          </a:solidFill>
                          <a:effectLst/>
                          <a:latin typeface="+mn-lt"/>
                        </a:rPr>
                        <a:t>Total - Change FY 2019 - FY 2020            </a:t>
                      </a:r>
                      <a:endParaRPr lang="en-US" sz="2000" b="1" i="0" u="none" strike="noStrike" dirty="0">
                        <a:solidFill>
                          <a:srgbClr val="124679"/>
                        </a:solidFill>
                        <a:effectLst/>
                        <a:latin typeface="+mn-lt"/>
                      </a:endParaRPr>
                    </a:p>
                  </a:txBody>
                  <a:tcPr marL="3879" marR="3879" marT="3879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>
                          <a:solidFill>
                            <a:srgbClr val="124679"/>
                          </a:solidFill>
                          <a:effectLst/>
                          <a:latin typeface="+mn-lt"/>
                        </a:rPr>
                        <a:t>6,010,965 </a:t>
                      </a:r>
                      <a:endParaRPr lang="en-US" sz="2000" b="1" i="0" u="none" strike="noStrike" dirty="0">
                        <a:solidFill>
                          <a:srgbClr val="124679"/>
                        </a:solidFill>
                        <a:effectLst/>
                        <a:latin typeface="+mn-lt"/>
                      </a:endParaRPr>
                    </a:p>
                  </a:txBody>
                  <a:tcPr marL="3879" marR="3879" marT="3879" marB="0" anchor="ctr"/>
                </a:tc>
                <a:extLst>
                  <a:ext uri="{0D108BD9-81ED-4DB2-BD59-A6C34878D82A}">
                    <a16:rowId xmlns:a16="http://schemas.microsoft.com/office/drawing/2014/main" val="3043426556"/>
                  </a:ext>
                </a:extLst>
              </a:tr>
              <a:tr h="6134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rgbClr val="124679"/>
                          </a:solidFill>
                          <a:effectLst/>
                          <a:latin typeface="+mn-lt"/>
                        </a:rPr>
                        <a:t>4,379.0</a:t>
                      </a:r>
                      <a:endParaRPr lang="en-US" sz="2000" b="1" i="0" u="none" strike="noStrike" dirty="0">
                        <a:solidFill>
                          <a:srgbClr val="124679"/>
                        </a:solidFill>
                        <a:effectLst/>
                        <a:latin typeface="+mn-lt"/>
                      </a:endParaRPr>
                    </a:p>
                  </a:txBody>
                  <a:tcPr marL="3879" marR="3879" marT="387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solidFill>
                            <a:srgbClr val="124679"/>
                          </a:solidFill>
                          <a:effectLst/>
                          <a:latin typeface="+mn-lt"/>
                        </a:rPr>
                        <a:t> FY 2020 Superintendent's Proposed Unrestricted Budget </a:t>
                      </a:r>
                      <a:endParaRPr lang="en-US" sz="2000" b="1" i="0" u="none" strike="noStrike" dirty="0">
                        <a:solidFill>
                          <a:srgbClr val="124679"/>
                        </a:solidFill>
                        <a:effectLst/>
                        <a:latin typeface="+mn-lt"/>
                      </a:endParaRPr>
                    </a:p>
                  </a:txBody>
                  <a:tcPr marL="3879" marR="3879" marT="387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1" u="none" strike="noStrike" dirty="0">
                          <a:solidFill>
                            <a:srgbClr val="124679"/>
                          </a:solidFill>
                          <a:effectLst/>
                          <a:latin typeface="+mn-lt"/>
                        </a:rPr>
                        <a:t>$  467,678,414 </a:t>
                      </a:r>
                      <a:endParaRPr lang="en-US" sz="2000" b="1" i="0" u="none" strike="noStrike" dirty="0">
                        <a:solidFill>
                          <a:srgbClr val="124679"/>
                        </a:solidFill>
                        <a:effectLst/>
                        <a:latin typeface="+mn-lt"/>
                      </a:endParaRPr>
                    </a:p>
                  </a:txBody>
                  <a:tcPr marL="3879" marR="3879" marT="3879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356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281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7D874-F1B7-47E3-A2D5-EB8052BB2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 Reductions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2E03D-753A-4FEF-81DB-4C823550A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1765"/>
            <a:ext cx="10515600" cy="35344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4170" indent="-344170"/>
            <a:r>
              <a:rPr lang="en-US" dirty="0"/>
              <a:t>3.9% of all operating budget positions </a:t>
            </a:r>
            <a:r>
              <a:rPr lang="en-US" i="1" dirty="0"/>
              <a:t>(or 3.7% of all employees)</a:t>
            </a:r>
            <a:endParaRPr lang="en-US"/>
          </a:p>
          <a:p>
            <a:pPr marL="344170" indent="-344170"/>
            <a:r>
              <a:rPr lang="en-US" dirty="0"/>
              <a:t>4.6</a:t>
            </a:r>
            <a:r>
              <a:rPr lang="en-US"/>
              <a:t>%</a:t>
            </a:r>
            <a:r>
              <a:rPr lang="en-US" dirty="0"/>
              <a:t> of instructional positions</a:t>
            </a:r>
            <a:endParaRPr lang="en-US">
              <a:cs typeface="Calibri"/>
            </a:endParaRPr>
          </a:p>
          <a:p>
            <a:pPr marL="344170" indent="-344170"/>
            <a:r>
              <a:rPr lang="en-US" dirty="0"/>
              <a:t>11.6% of administrative positions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CFA148-700C-4721-9C40-98D3CF57E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85CA-7EE4-47F5-9E97-129AB017C73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964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7D874-F1B7-47E3-A2D5-EB8052BB2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we working 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2E03D-753A-4FEF-81DB-4C823550A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7144" y="1164284"/>
            <a:ext cx="5915246" cy="4529432"/>
          </a:xfrm>
        </p:spPr>
        <p:txBody>
          <a:bodyPr>
            <a:normAutofit/>
          </a:bodyPr>
          <a:lstStyle/>
          <a:p>
            <a:r>
              <a:rPr lang="en-US" dirty="0"/>
              <a:t>Safety</a:t>
            </a:r>
          </a:p>
          <a:p>
            <a:pPr lvl="1"/>
            <a:r>
              <a:rPr lang="en-US" dirty="0"/>
              <a:t>Crisis response</a:t>
            </a:r>
          </a:p>
          <a:p>
            <a:pPr lvl="1"/>
            <a:r>
              <a:rPr lang="en-US" dirty="0"/>
              <a:t>Mental health</a:t>
            </a:r>
          </a:p>
          <a:p>
            <a:r>
              <a:rPr lang="en-US" dirty="0"/>
              <a:t>Instruction</a:t>
            </a:r>
          </a:p>
          <a:p>
            <a:pPr lvl="1"/>
            <a:r>
              <a:rPr lang="en-US" dirty="0"/>
              <a:t>Reading</a:t>
            </a:r>
          </a:p>
          <a:p>
            <a:pPr lvl="1"/>
            <a:r>
              <a:rPr lang="en-US" dirty="0"/>
              <a:t>Career AND College preparation</a:t>
            </a:r>
          </a:p>
          <a:p>
            <a:r>
              <a:rPr lang="en-US" dirty="0"/>
              <a:t>Capacity Building</a:t>
            </a:r>
          </a:p>
          <a:p>
            <a:pPr lvl="1"/>
            <a:r>
              <a:rPr lang="en-US" dirty="0"/>
              <a:t>Leadership development</a:t>
            </a:r>
          </a:p>
          <a:p>
            <a:pPr lvl="1"/>
            <a:r>
              <a:rPr lang="en-US" dirty="0"/>
              <a:t>Customer Service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CFA148-700C-4721-9C40-98D3CF57E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85CA-7EE4-47F5-9E97-129AB017C73D}" type="slidenum">
              <a:rPr lang="en-US" smtClean="0"/>
              <a:t>16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33599A0-4D97-4A82-B4C3-B237B41E70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85"/>
          <a:stretch/>
        </p:blipFill>
        <p:spPr bwMode="auto">
          <a:xfrm>
            <a:off x="520996" y="1325563"/>
            <a:ext cx="5211222" cy="4224632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06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A87669-14CD-4C14-8608-E1E4C921AD28}"/>
              </a:ext>
            </a:extLst>
          </p:cNvPr>
          <p:cNvGrpSpPr/>
          <p:nvPr/>
        </p:nvGrpSpPr>
        <p:grpSpPr>
          <a:xfrm>
            <a:off x="892266" y="1085561"/>
            <a:ext cx="10922899" cy="5152468"/>
            <a:chOff x="610326" y="948401"/>
            <a:chExt cx="10922899" cy="5152468"/>
          </a:xfrm>
        </p:grpSpPr>
        <p:sp>
          <p:nvSpPr>
            <p:cNvPr id="8" name="Shape 7">
              <a:extLst>
                <a:ext uri="{FF2B5EF4-FFF2-40B4-BE49-F238E27FC236}">
                  <a16:creationId xmlns:a16="http://schemas.microsoft.com/office/drawing/2014/main" id="{F7788623-A6B6-416D-A070-B9A7A97C1B58}"/>
                </a:ext>
              </a:extLst>
            </p:cNvPr>
            <p:cNvSpPr/>
            <p:nvPr/>
          </p:nvSpPr>
          <p:spPr>
            <a:xfrm>
              <a:off x="610326" y="948401"/>
              <a:ext cx="10922899" cy="4551208"/>
            </a:xfrm>
            <a:prstGeom prst="swooshArrow">
              <a:avLst>
                <a:gd name="adj1" fmla="val 25000"/>
                <a:gd name="adj2" fmla="val 25000"/>
              </a:avLst>
            </a:prstGeom>
            <a:solidFill>
              <a:srgbClr val="92C04F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383081D-97E0-4267-9568-9004E4E2876A}"/>
                </a:ext>
              </a:extLst>
            </p:cNvPr>
            <p:cNvSpPr/>
            <p:nvPr/>
          </p:nvSpPr>
          <p:spPr>
            <a:xfrm rot="185776">
              <a:off x="2117035" y="4061399"/>
              <a:ext cx="204703" cy="204703"/>
            </a:xfrm>
            <a:prstGeom prst="ellipse">
              <a:avLst/>
            </a:prstGeom>
            <a:solidFill>
              <a:srgbClr val="11407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DE4ECB0-88E0-4E60-B454-C053157056B7}"/>
                </a:ext>
              </a:extLst>
            </p:cNvPr>
            <p:cNvGrpSpPr/>
            <p:nvPr/>
          </p:nvGrpSpPr>
          <p:grpSpPr>
            <a:xfrm>
              <a:off x="934513" y="5024632"/>
              <a:ext cx="3179351" cy="1076237"/>
              <a:chOff x="490361" y="3843246"/>
              <a:chExt cx="3179351" cy="1076237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2CF9F49-B3DD-46DB-993D-DFBAD08518A1}"/>
                  </a:ext>
                </a:extLst>
              </p:cNvPr>
              <p:cNvSpPr/>
              <p:nvPr/>
            </p:nvSpPr>
            <p:spPr>
              <a:xfrm>
                <a:off x="490361" y="3843246"/>
                <a:ext cx="3179351" cy="1076237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3275ED7-D052-4328-92A5-36186D5952F2}"/>
                  </a:ext>
                </a:extLst>
              </p:cNvPr>
              <p:cNvSpPr txBox="1"/>
              <p:nvPr/>
            </p:nvSpPr>
            <p:spPr>
              <a:xfrm>
                <a:off x="490361" y="3843246"/>
                <a:ext cx="3179351" cy="107623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8468" tIns="0" rIns="0" bIns="0" numCol="1" spcCol="1270" anchor="t" anchorCtr="0">
                <a:noAutofit/>
              </a:bodyPr>
              <a:lstStyle/>
              <a:p>
                <a:pPr marL="0" lvl="0" indent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3200" dirty="0">
                    <a:solidFill>
                      <a:srgbClr val="124679"/>
                    </a:solidFill>
                    <a:cs typeface="Arial" pitchFamily="34" charset="0"/>
                  </a:rPr>
                  <a:t>System </a:t>
                </a:r>
                <a:r>
                  <a:rPr lang="en-US" sz="3200" kern="1200" dirty="0">
                    <a:solidFill>
                      <a:srgbClr val="124679"/>
                    </a:solidFill>
                    <a:latin typeface="+mn-lt"/>
                    <a:cs typeface="Arial" pitchFamily="34" charset="0"/>
                  </a:rPr>
                  <a:t>Leadership</a:t>
                </a: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81D2A0B-2BA7-4BEE-ADC8-1DA4ADBACD93}"/>
                </a:ext>
              </a:extLst>
            </p:cNvPr>
            <p:cNvSpPr/>
            <p:nvPr/>
          </p:nvSpPr>
          <p:spPr>
            <a:xfrm rot="185776">
              <a:off x="4404911" y="3013075"/>
              <a:ext cx="356006" cy="356006"/>
            </a:xfrm>
            <a:prstGeom prst="ellipse">
              <a:avLst/>
            </a:prstGeom>
            <a:solidFill>
              <a:srgbClr val="11407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19CE1DA-2C9E-485A-BDF6-D22BC2211115}"/>
                </a:ext>
              </a:extLst>
            </p:cNvPr>
            <p:cNvGrpSpPr/>
            <p:nvPr/>
          </p:nvGrpSpPr>
          <p:grpSpPr>
            <a:xfrm>
              <a:off x="3046095" y="3629381"/>
              <a:ext cx="3218194" cy="1075034"/>
              <a:chOff x="2792093" y="2822149"/>
              <a:chExt cx="3218194" cy="1075034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8E55714-379B-494F-BFAA-76D56754FF41}"/>
                  </a:ext>
                </a:extLst>
              </p:cNvPr>
              <p:cNvSpPr/>
              <p:nvPr/>
            </p:nvSpPr>
            <p:spPr>
              <a:xfrm>
                <a:off x="2792093" y="2822149"/>
                <a:ext cx="3032563" cy="539562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3BF087B-D473-4167-A7F5-0FEFE99635A8}"/>
                  </a:ext>
                </a:extLst>
              </p:cNvPr>
              <p:cNvSpPr txBox="1"/>
              <p:nvPr/>
            </p:nvSpPr>
            <p:spPr>
              <a:xfrm>
                <a:off x="2830936" y="3158074"/>
                <a:ext cx="3179351" cy="73910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88640" tIns="0" rIns="0" bIns="0" numCol="1" spcCol="1270" anchor="t" anchorCtr="0">
                <a:noAutofit/>
              </a:bodyPr>
              <a:lstStyle/>
              <a:p>
                <a:pPr marL="0" lvl="0" indent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3200" kern="1200" dirty="0">
                    <a:solidFill>
                      <a:srgbClr val="124679"/>
                    </a:solidFill>
                  </a:rPr>
                  <a:t>School Leaders</a:t>
                </a:r>
                <a:endParaRPr lang="en-US" sz="2800" kern="1200" dirty="0">
                  <a:solidFill>
                    <a:srgbClr val="124679"/>
                  </a:solidFill>
                </a:endParaRPr>
              </a:p>
            </p:txBody>
          </p:sp>
        </p:grp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F3A9661-0FF7-4CA9-B6EB-9B64C3984CA7}"/>
                </a:ext>
              </a:extLst>
            </p:cNvPr>
            <p:cNvSpPr/>
            <p:nvPr/>
          </p:nvSpPr>
          <p:spPr>
            <a:xfrm rot="185776">
              <a:off x="6761022" y="2275915"/>
              <a:ext cx="471708" cy="471708"/>
            </a:xfrm>
            <a:prstGeom prst="ellipse">
              <a:avLst/>
            </a:prstGeom>
            <a:solidFill>
              <a:srgbClr val="11407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3B86671-28CC-4D70-93A2-43166BE64A15}"/>
                </a:ext>
              </a:extLst>
            </p:cNvPr>
            <p:cNvGrpSpPr/>
            <p:nvPr/>
          </p:nvGrpSpPr>
          <p:grpSpPr>
            <a:xfrm>
              <a:off x="5663694" y="3078459"/>
              <a:ext cx="2570609" cy="584080"/>
              <a:chOff x="5363897" y="2126834"/>
              <a:chExt cx="2570609" cy="58408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697DBB4-ECD8-4BFD-94A5-522EE56EFE7E}"/>
                  </a:ext>
                </a:extLst>
              </p:cNvPr>
              <p:cNvSpPr/>
              <p:nvPr/>
            </p:nvSpPr>
            <p:spPr>
              <a:xfrm>
                <a:off x="5363897" y="2126834"/>
                <a:ext cx="2524447" cy="391208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679F5FE-C10A-47BD-8CB6-B331C1D31136}"/>
                  </a:ext>
                </a:extLst>
              </p:cNvPr>
              <p:cNvSpPr txBox="1"/>
              <p:nvPr/>
            </p:nvSpPr>
            <p:spPr>
              <a:xfrm>
                <a:off x="5410059" y="2319706"/>
                <a:ext cx="2524447" cy="39120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49949" tIns="0" rIns="0" bIns="0" numCol="1" spcCol="1270" anchor="t" anchorCtr="0">
                <a:noAutofit/>
              </a:bodyPr>
              <a:lstStyle/>
              <a:p>
                <a:pPr marL="0" lvl="0" indent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3200" kern="1200" dirty="0">
                    <a:solidFill>
                      <a:srgbClr val="124679"/>
                    </a:solidFill>
                  </a:rPr>
                  <a:t>Teachers</a:t>
                </a:r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342576C-2FE5-46E8-BA2C-C77D9B376872}"/>
                </a:ext>
              </a:extLst>
            </p:cNvPr>
            <p:cNvSpPr/>
            <p:nvPr/>
          </p:nvSpPr>
          <p:spPr>
            <a:xfrm rot="185776">
              <a:off x="9405053" y="1857107"/>
              <a:ext cx="631911" cy="631911"/>
            </a:xfrm>
            <a:prstGeom prst="ellipse">
              <a:avLst/>
            </a:prstGeom>
            <a:solidFill>
              <a:srgbClr val="11407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234BEA2-1F36-486D-A927-48B37B5595B3}"/>
                </a:ext>
              </a:extLst>
            </p:cNvPr>
            <p:cNvGrpSpPr/>
            <p:nvPr/>
          </p:nvGrpSpPr>
          <p:grpSpPr>
            <a:xfrm>
              <a:off x="8367303" y="2879189"/>
              <a:ext cx="2302892" cy="650824"/>
              <a:chOff x="8136511" y="1779170"/>
              <a:chExt cx="2302892" cy="650824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74B03D2-4DFF-47FC-84C2-AA4773B61D86}"/>
                  </a:ext>
                </a:extLst>
              </p:cNvPr>
              <p:cNvSpPr/>
              <p:nvPr/>
            </p:nvSpPr>
            <p:spPr>
              <a:xfrm>
                <a:off x="8136511" y="1779170"/>
                <a:ext cx="2302892" cy="650824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A187938-B27D-4817-8865-EE560BCC387A}"/>
                  </a:ext>
                </a:extLst>
              </p:cNvPr>
              <p:cNvSpPr txBox="1"/>
              <p:nvPr/>
            </p:nvSpPr>
            <p:spPr>
              <a:xfrm>
                <a:off x="8136511" y="1779170"/>
                <a:ext cx="2302892" cy="65082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34837" tIns="0" rIns="0" bIns="0" numCol="1" spcCol="1270" anchor="t" anchorCtr="0">
                <a:noAutofit/>
              </a:bodyPr>
              <a:lstStyle/>
              <a:p>
                <a:pPr marL="0" lvl="0" indent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  <a:tabLst/>
                </a:pPr>
                <a:r>
                  <a:rPr lang="en-US" sz="3200" kern="1200" dirty="0">
                    <a:solidFill>
                      <a:srgbClr val="124679"/>
                    </a:solidFill>
                  </a:rPr>
                  <a:t>Students</a:t>
                </a:r>
                <a:endParaRPr lang="en-US" sz="2400" kern="1200" dirty="0">
                  <a:solidFill>
                    <a:srgbClr val="124679"/>
                  </a:solidFill>
                </a:endParaRPr>
              </a:p>
            </p:txBody>
          </p:sp>
        </p:grpSp>
      </p:grpSp>
      <p:sp>
        <p:nvSpPr>
          <p:cNvPr id="31" name="Title 5">
            <a:extLst>
              <a:ext uri="{FF2B5EF4-FFF2-40B4-BE49-F238E27FC236}">
                <a16:creationId xmlns:a16="http://schemas.microsoft.com/office/drawing/2014/main" id="{CBD0E100-2024-4897-9367-2D51EE6DF206}"/>
              </a:ext>
            </a:extLst>
          </p:cNvPr>
          <p:cNvSpPr txBox="1">
            <a:spLocks/>
          </p:cNvSpPr>
          <p:nvPr/>
        </p:nvSpPr>
        <p:spPr>
          <a:xfrm>
            <a:off x="1196989" y="101002"/>
            <a:ext cx="10134600" cy="986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124679"/>
                </a:solidFill>
                <a:latin typeface="+mn-lt"/>
              </a:rPr>
              <a:t>Central Office Support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A460FE-F820-4110-83DD-7E73C5745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7113" y="6161955"/>
            <a:ext cx="2743200" cy="365125"/>
          </a:xfrm>
        </p:spPr>
        <p:txBody>
          <a:bodyPr/>
          <a:lstStyle/>
          <a:p>
            <a:fld id="{602885CA-7EE4-47F5-9E97-129AB017C73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38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7B1AAA-BFCF-4BB1-9F13-C038144D9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85CA-7EE4-47F5-9E97-129AB017C73D}" type="slidenum">
              <a:rPr lang="en-US" smtClean="0"/>
              <a:t>18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B43E648-0FD9-438C-947B-4653F883FCEA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527" y="824292"/>
            <a:ext cx="7916946" cy="4146159"/>
          </a:xfrm>
          <a:prstGeom prst="rect">
            <a:avLst/>
          </a:prstGeom>
          <a:ln w="38100">
            <a:solidFill>
              <a:srgbClr val="00A890"/>
            </a:solidFill>
          </a:ln>
        </p:spPr>
      </p:pic>
    </p:spTree>
    <p:extLst>
      <p:ext uri="{BB962C8B-B14F-4D97-AF65-F5344CB8AC3E}">
        <p14:creationId xmlns:p14="http://schemas.microsoft.com/office/powerpoint/2010/main" val="287535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9B726B-2249-407C-991E-AD3D95538D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grayscl/>
          </a:blip>
          <a:stretch>
            <a:fillRect/>
          </a:stretch>
        </p:blipFill>
        <p:spPr>
          <a:xfrm>
            <a:off x="1165226" y="164918"/>
            <a:ext cx="10251346" cy="55000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5F4345-1C8E-4393-B6B5-A3DF5B425243}"/>
              </a:ext>
            </a:extLst>
          </p:cNvPr>
          <p:cNvSpPr txBox="1"/>
          <p:nvPr/>
        </p:nvSpPr>
        <p:spPr>
          <a:xfrm>
            <a:off x="2896771" y="5985196"/>
            <a:ext cx="7233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</a:rPr>
              <a:t>Adjustment Details </a:t>
            </a:r>
            <a:r>
              <a:rPr lang="en-US" sz="3200" b="1">
                <a:solidFill>
                  <a:schemeClr val="bg1"/>
                </a:solidFill>
              </a:rPr>
              <a:t>(see page 5)</a:t>
            </a:r>
            <a:endParaRPr lang="en-US" sz="4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985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5533B4-E7C7-4A61-99B3-AE264E8C7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3773" y="6206314"/>
            <a:ext cx="2743200" cy="365125"/>
          </a:xfrm>
        </p:spPr>
        <p:txBody>
          <a:bodyPr/>
          <a:lstStyle/>
          <a:p>
            <a:fld id="{602885CA-7EE4-47F5-9E97-129AB017C73D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95675C-16A6-4BEF-B0DD-F1996D5829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1" t="32351" r="3720" b="38915"/>
          <a:stretch/>
        </p:blipFill>
        <p:spPr>
          <a:xfrm>
            <a:off x="-1" y="1935123"/>
            <a:ext cx="12172267" cy="213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96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2FBACD-B019-4DE4-866A-EBAEDEB8BE1B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754471" y="262177"/>
            <a:ext cx="10683058" cy="514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C2F9BD-8B5A-4BE1-A15E-B7D1C257F1CF}"/>
              </a:ext>
            </a:extLst>
          </p:cNvPr>
          <p:cNvSpPr txBox="1"/>
          <p:nvPr/>
        </p:nvSpPr>
        <p:spPr>
          <a:xfrm>
            <a:off x="2896771" y="5985196"/>
            <a:ext cx="7233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</a:rPr>
              <a:t>Adjustment Details </a:t>
            </a:r>
            <a:r>
              <a:rPr lang="en-US" sz="3200" b="1">
                <a:solidFill>
                  <a:schemeClr val="bg1"/>
                </a:solidFill>
              </a:rPr>
              <a:t>(see page 21)</a:t>
            </a:r>
            <a:endParaRPr lang="en-US" sz="4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079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747EC6-569B-4C07-AB23-183CBE8B301F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754471" y="1630402"/>
            <a:ext cx="10683058" cy="27607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71758E-7D7A-472F-B61B-8DBF694D3F89}"/>
              </a:ext>
            </a:extLst>
          </p:cNvPr>
          <p:cNvSpPr txBox="1"/>
          <p:nvPr/>
        </p:nvSpPr>
        <p:spPr>
          <a:xfrm>
            <a:off x="2896771" y="5985196"/>
            <a:ext cx="7233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</a:rPr>
              <a:t>Adjustment Details </a:t>
            </a:r>
            <a:r>
              <a:rPr lang="en-US" sz="3200" b="1">
                <a:solidFill>
                  <a:schemeClr val="bg1"/>
                </a:solidFill>
              </a:rPr>
              <a:t>(see page 21)</a:t>
            </a:r>
            <a:endParaRPr lang="en-US" sz="4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843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C871DC-4517-44B4-BA41-828C47BF49AF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754471" y="448450"/>
            <a:ext cx="10683058" cy="48836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5DD559-B182-4704-B20C-8414F91BA6CF}"/>
              </a:ext>
            </a:extLst>
          </p:cNvPr>
          <p:cNvSpPr txBox="1"/>
          <p:nvPr/>
        </p:nvSpPr>
        <p:spPr>
          <a:xfrm>
            <a:off x="2896771" y="5985196"/>
            <a:ext cx="7233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</a:rPr>
              <a:t>Adjustment Details </a:t>
            </a:r>
            <a:r>
              <a:rPr lang="en-US" sz="3200" b="1">
                <a:solidFill>
                  <a:schemeClr val="bg1"/>
                </a:solidFill>
              </a:rPr>
              <a:t>(see page 21)</a:t>
            </a:r>
            <a:endParaRPr lang="en-US" sz="4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017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21A0127E-1F88-4849-8407-6F93227CC0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5623631"/>
              </p:ext>
            </p:extLst>
          </p:nvPr>
        </p:nvGraphicFramePr>
        <p:xfrm>
          <a:off x="1128409" y="1027279"/>
          <a:ext cx="9945537" cy="47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7D27245F-317A-4FF5-8116-D991D5335DB5}"/>
              </a:ext>
            </a:extLst>
          </p:cNvPr>
          <p:cNvSpPr txBox="1"/>
          <p:nvPr/>
        </p:nvSpPr>
        <p:spPr>
          <a:xfrm>
            <a:off x="568140" y="269289"/>
            <a:ext cx="11012172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4800" dirty="0">
                <a:solidFill>
                  <a:srgbClr val="124679"/>
                </a:solidFill>
                <a:latin typeface="Gotham Light" pitchFamily="50" charset="0"/>
              </a:rPr>
              <a:t>Total Annual Revenue Up $52 Million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D3D96F-6465-469E-BA63-E6FA5A54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85CA-7EE4-47F5-9E97-129AB017C73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50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D27245F-317A-4FF5-8116-D991D5335DB5}"/>
              </a:ext>
            </a:extLst>
          </p:cNvPr>
          <p:cNvSpPr txBox="1"/>
          <p:nvPr/>
        </p:nvSpPr>
        <p:spPr>
          <a:xfrm>
            <a:off x="1280392" y="234098"/>
            <a:ext cx="9631212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4800" dirty="0">
                <a:solidFill>
                  <a:srgbClr val="124679"/>
                </a:solidFill>
                <a:latin typeface="Gotham Light" pitchFamily="50" charset="0"/>
              </a:rPr>
              <a:t>625 Fewer Positions Since 2011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FD65B332-90E5-44A2-B1FE-BE3EFF52B3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1507085"/>
              </p:ext>
            </p:extLst>
          </p:nvPr>
        </p:nvGraphicFramePr>
        <p:xfrm>
          <a:off x="1118269" y="1213953"/>
          <a:ext cx="9955462" cy="4563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EF70D2-D7F8-4195-BBC0-8EF67849B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85CA-7EE4-47F5-9E97-129AB017C73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17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D27245F-317A-4FF5-8116-D991D5335DB5}"/>
              </a:ext>
            </a:extLst>
          </p:cNvPr>
          <p:cNvSpPr txBox="1"/>
          <p:nvPr/>
        </p:nvSpPr>
        <p:spPr>
          <a:xfrm>
            <a:off x="226424" y="203776"/>
            <a:ext cx="11758054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4800" dirty="0">
                <a:solidFill>
                  <a:srgbClr val="124679"/>
                </a:solidFill>
                <a:latin typeface="Gotham Light" pitchFamily="50" charset="0"/>
              </a:rPr>
              <a:t>Cost of Salaries and Benefits Up $55 Million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B2BE8399-2C87-4C8E-8AE6-F19B524EFD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7450049"/>
              </p:ext>
            </p:extLst>
          </p:nvPr>
        </p:nvGraphicFramePr>
        <p:xfrm>
          <a:off x="1216359" y="1050332"/>
          <a:ext cx="9759278" cy="4727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844B86D-BDDA-4822-8CA2-74A56C593A1D}"/>
              </a:ext>
            </a:extLst>
          </p:cNvPr>
          <p:cNvSpPr txBox="1"/>
          <p:nvPr/>
        </p:nvSpPr>
        <p:spPr>
          <a:xfrm>
            <a:off x="6455120" y="3693818"/>
            <a:ext cx="4383413" cy="1373490"/>
          </a:xfrm>
          <a:prstGeom prst="rect">
            <a:avLst/>
          </a:prstGeom>
          <a:solidFill>
            <a:schemeClr val="bg1">
              <a:lumMod val="85000"/>
              <a:alpha val="3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24679"/>
                </a:solidFill>
              </a:rPr>
              <a:t>Pension     </a:t>
            </a:r>
            <a:r>
              <a:rPr lang="en-US" sz="2800" b="1" dirty="0">
                <a:solidFill>
                  <a:srgbClr val="124679"/>
                </a:solidFill>
                <a:sym typeface="Wingdings" panose="05000000000000000000" pitchFamily="2" charset="2"/>
              </a:rPr>
              <a:t>     $8.9 Million</a:t>
            </a:r>
          </a:p>
          <a:p>
            <a:r>
              <a:rPr lang="en-US" sz="2800" b="1" dirty="0">
                <a:solidFill>
                  <a:srgbClr val="124679"/>
                </a:solidFill>
                <a:sym typeface="Wingdings" panose="05000000000000000000" pitchFamily="2" charset="2"/>
              </a:rPr>
              <a:t>Insurance     $35.9 Million</a:t>
            </a:r>
          </a:p>
          <a:p>
            <a:r>
              <a:rPr lang="en-US" sz="2800" b="1" dirty="0">
                <a:solidFill>
                  <a:srgbClr val="124679"/>
                </a:solidFill>
                <a:sym typeface="Wingdings" panose="05000000000000000000" pitchFamily="2" charset="2"/>
              </a:rPr>
              <a:t>Salaries         $11.2 Million</a:t>
            </a:r>
            <a:endParaRPr lang="en-US" sz="2800" b="1" dirty="0">
              <a:solidFill>
                <a:srgbClr val="124679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F89C2F-1398-4E20-9CC1-92A864B6C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85CA-7EE4-47F5-9E97-129AB017C73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311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C079C9-BFB8-4ECE-8045-DAFF881893FD}"/>
              </a:ext>
            </a:extLst>
          </p:cNvPr>
          <p:cNvSpPr txBox="1"/>
          <p:nvPr/>
        </p:nvSpPr>
        <p:spPr>
          <a:xfrm>
            <a:off x="1144772" y="2385238"/>
            <a:ext cx="9902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1246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 fit, not best practice.</a:t>
            </a:r>
          </a:p>
        </p:txBody>
      </p:sp>
    </p:spTree>
    <p:extLst>
      <p:ext uri="{BB962C8B-B14F-4D97-AF65-F5344CB8AC3E}">
        <p14:creationId xmlns:p14="http://schemas.microsoft.com/office/powerpoint/2010/main" val="2732821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7D874-F1B7-47E3-A2D5-EB8052BB2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Budget Gap </a:t>
            </a:r>
            <a:r>
              <a:rPr lang="en-US" sz="4000" i="1" dirty="0"/>
              <a:t>($ Millions)</a:t>
            </a:r>
            <a:endParaRPr lang="en-US" i="1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A6916C4-E7A6-4E96-B9C3-9A63222FAE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463973"/>
              </p:ext>
            </p:extLst>
          </p:nvPr>
        </p:nvGraphicFramePr>
        <p:xfrm>
          <a:off x="447453" y="1325563"/>
          <a:ext cx="11297093" cy="394940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792280">
                  <a:extLst>
                    <a:ext uri="{9D8B030D-6E8A-4147-A177-3AD203B41FA5}">
                      <a16:colId xmlns:a16="http://schemas.microsoft.com/office/drawing/2014/main" val="3539414596"/>
                    </a:ext>
                  </a:extLst>
                </a:gridCol>
                <a:gridCol w="779720">
                  <a:extLst>
                    <a:ext uri="{9D8B030D-6E8A-4147-A177-3AD203B41FA5}">
                      <a16:colId xmlns:a16="http://schemas.microsoft.com/office/drawing/2014/main" val="359092888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53385570"/>
                    </a:ext>
                  </a:extLst>
                </a:gridCol>
                <a:gridCol w="5497860">
                  <a:extLst>
                    <a:ext uri="{9D8B030D-6E8A-4147-A177-3AD203B41FA5}">
                      <a16:colId xmlns:a16="http://schemas.microsoft.com/office/drawing/2014/main" val="119190638"/>
                    </a:ext>
                  </a:extLst>
                </a:gridCol>
                <a:gridCol w="1018953">
                  <a:extLst>
                    <a:ext uri="{9D8B030D-6E8A-4147-A177-3AD203B41FA5}">
                      <a16:colId xmlns:a16="http://schemas.microsoft.com/office/drawing/2014/main" val="233633617"/>
                    </a:ext>
                  </a:extLst>
                </a:gridCol>
              </a:tblGrid>
              <a:tr h="564201"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rgbClr val="124679"/>
                          </a:solidFill>
                        </a:rPr>
                        <a:t>Health Insurance Increase</a:t>
                      </a:r>
                    </a:p>
                  </a:txBody>
                  <a:tcPr>
                    <a:lnL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rgbClr val="124679"/>
                          </a:solidFill>
                        </a:rPr>
                        <a:t>14</a:t>
                      </a:r>
                    </a:p>
                  </a:txBody>
                  <a:tcPr>
                    <a:lnL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>
                    <a:lnL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67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rgbClr val="124679"/>
                          </a:solidFill>
                        </a:rPr>
                        <a:t>Health Insurance Changes</a:t>
                      </a:r>
                    </a:p>
                  </a:txBody>
                  <a:tcPr>
                    <a:lnL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rgbClr val="124679"/>
                          </a:solidFill>
                        </a:rPr>
                        <a:t>(5)</a:t>
                      </a:r>
                    </a:p>
                  </a:txBody>
                  <a:tcPr>
                    <a:lnL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1404"/>
                  </a:ext>
                </a:extLst>
              </a:tr>
              <a:tr h="564201"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rgbClr val="124679"/>
                          </a:solidFill>
                        </a:rPr>
                        <a:t>Inflationary Increase</a:t>
                      </a:r>
                    </a:p>
                  </a:txBody>
                  <a:tcPr>
                    <a:lnL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rgbClr val="124679"/>
                          </a:solidFill>
                        </a:rPr>
                        <a:t>2</a:t>
                      </a:r>
                    </a:p>
                  </a:txBody>
                  <a:tcPr>
                    <a:lnL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>
                    <a:lnL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67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rgbClr val="124679"/>
                          </a:solidFill>
                        </a:rPr>
                        <a:t>Reductions – Instructional Positions</a:t>
                      </a:r>
                    </a:p>
                  </a:txBody>
                  <a:tcPr>
                    <a:lnL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rgbClr val="124679"/>
                          </a:solidFill>
                        </a:rPr>
                        <a:t>(10)</a:t>
                      </a:r>
                    </a:p>
                  </a:txBody>
                  <a:tcPr>
                    <a:lnL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0743988"/>
                  </a:ext>
                </a:extLst>
              </a:tr>
              <a:tr h="564201"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rgbClr val="124679"/>
                          </a:solidFill>
                        </a:rPr>
                        <a:t>Fund Balance</a:t>
                      </a:r>
                    </a:p>
                  </a:txBody>
                  <a:tcPr>
                    <a:lnL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rgbClr val="124679"/>
                          </a:solidFill>
                        </a:rPr>
                        <a:t>11</a:t>
                      </a:r>
                    </a:p>
                  </a:txBody>
                  <a:tcPr>
                    <a:lnL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>
                    <a:lnL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67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rgbClr val="124679"/>
                          </a:solidFill>
                        </a:rPr>
                        <a:t>Reductions – Administrative Positions</a:t>
                      </a:r>
                    </a:p>
                  </a:txBody>
                  <a:tcPr>
                    <a:lnL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rgbClr val="124679"/>
                          </a:solidFill>
                        </a:rPr>
                        <a:t>(4.3)</a:t>
                      </a:r>
                    </a:p>
                  </a:txBody>
                  <a:tcPr>
                    <a:lnL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4769226"/>
                  </a:ext>
                </a:extLst>
              </a:tr>
              <a:tr h="564201"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rgbClr val="124679"/>
                          </a:solidFill>
                        </a:rPr>
                        <a:t>Salary Package</a:t>
                      </a:r>
                    </a:p>
                  </a:txBody>
                  <a:tcPr>
                    <a:lnL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rgbClr val="124679"/>
                          </a:solidFill>
                        </a:rPr>
                        <a:t>8</a:t>
                      </a:r>
                    </a:p>
                  </a:txBody>
                  <a:tcPr>
                    <a:lnL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>
                    <a:lnL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67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rgbClr val="124679"/>
                          </a:solidFill>
                        </a:rPr>
                        <a:t>Revenue from MD</a:t>
                      </a:r>
                    </a:p>
                  </a:txBody>
                  <a:tcPr>
                    <a:lnL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rgbClr val="124679"/>
                          </a:solidFill>
                        </a:rPr>
                        <a:t>(0.7)</a:t>
                      </a:r>
                    </a:p>
                  </a:txBody>
                  <a:tcPr>
                    <a:lnL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0520012"/>
                  </a:ext>
                </a:extLst>
              </a:tr>
              <a:tr h="564201">
                <a:tc>
                  <a:txBody>
                    <a:bodyPr/>
                    <a:lstStyle/>
                    <a:p>
                      <a:endParaRPr lang="en-US" sz="2600" b="0" dirty="0">
                        <a:solidFill>
                          <a:srgbClr val="124679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rgbClr val="124679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>
                    <a:lnL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67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rgbClr val="124679"/>
                          </a:solidFill>
                        </a:rPr>
                        <a:t>Revenue from Harford County Gov.</a:t>
                      </a:r>
                    </a:p>
                  </a:txBody>
                  <a:tcPr>
                    <a:lnL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rgbClr val="124679"/>
                          </a:solidFill>
                        </a:rPr>
                        <a:t>(10)</a:t>
                      </a:r>
                    </a:p>
                  </a:txBody>
                  <a:tcPr>
                    <a:lnL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0821874"/>
                  </a:ext>
                </a:extLst>
              </a:tr>
              <a:tr h="564201">
                <a:tc>
                  <a:txBody>
                    <a:bodyPr/>
                    <a:lstStyle/>
                    <a:p>
                      <a:endParaRPr lang="en-US" sz="2600" b="0" dirty="0">
                        <a:solidFill>
                          <a:srgbClr val="124679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0">
                        <a:solidFill>
                          <a:srgbClr val="124679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>
                    <a:lnL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67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rgbClr val="124679"/>
                          </a:solidFill>
                        </a:rPr>
                        <a:t>Fund Balance</a:t>
                      </a:r>
                    </a:p>
                  </a:txBody>
                  <a:tcPr>
                    <a:lnL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rgbClr val="124679"/>
                          </a:solidFill>
                        </a:rPr>
                        <a:t>(5)</a:t>
                      </a:r>
                    </a:p>
                  </a:txBody>
                  <a:tcPr>
                    <a:lnL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144056"/>
                  </a:ext>
                </a:extLst>
              </a:tr>
              <a:tr h="564201">
                <a:tc>
                  <a:txBody>
                    <a:bodyPr/>
                    <a:lstStyle/>
                    <a:p>
                      <a:r>
                        <a:rPr lang="en-US" sz="2600" b="1" dirty="0">
                          <a:solidFill>
                            <a:srgbClr val="124679"/>
                          </a:solidFill>
                        </a:rPr>
                        <a:t>Shortfall</a:t>
                      </a:r>
                    </a:p>
                  </a:txBody>
                  <a:tcPr>
                    <a:lnL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124679"/>
                          </a:solidFill>
                        </a:rPr>
                        <a:t>35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1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467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b="1" dirty="0">
                          <a:solidFill>
                            <a:srgbClr val="124679"/>
                          </a:solidFill>
                        </a:rPr>
                        <a:t>Balanced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rgbClr val="124679"/>
                          </a:solidFill>
                        </a:rPr>
                        <a:t>(35)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246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9807156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CFA148-700C-4721-9C40-98D3CF57E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85CA-7EE4-47F5-9E97-129AB017C73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067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3931-2792-4C3B-9487-B3701ED60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59E24-04DD-4897-833B-B5FBCC425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7293"/>
            <a:ext cx="10515600" cy="4257483"/>
          </a:xfrm>
        </p:spPr>
        <p:txBody>
          <a:bodyPr/>
          <a:lstStyle/>
          <a:p>
            <a:r>
              <a:rPr lang="en-US" dirty="0"/>
              <a:t>Began with attainable revenue target and worked backward</a:t>
            </a:r>
          </a:p>
          <a:p>
            <a:pPr lvl="1"/>
            <a:r>
              <a:rPr lang="en-US" dirty="0"/>
              <a:t>84% of budget represents people</a:t>
            </a:r>
          </a:p>
          <a:p>
            <a:pPr lvl="1"/>
            <a:r>
              <a:rPr lang="en-US" dirty="0"/>
              <a:t>Worked with association leadership</a:t>
            </a:r>
          </a:p>
          <a:p>
            <a:r>
              <a:rPr lang="en-US" dirty="0"/>
              <a:t>Stay on track with compensation and benefits at the expense of positions</a:t>
            </a:r>
          </a:p>
          <a:p>
            <a:pPr lvl="1"/>
            <a:r>
              <a:rPr lang="en-US" dirty="0"/>
              <a:t>Cost containment without harming take-home pay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7B8B4D-3C50-48E3-B41D-A626B7CB4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85CA-7EE4-47F5-9E97-129AB017C73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016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D27245F-317A-4FF5-8116-D991D5335DB5}"/>
              </a:ext>
            </a:extLst>
          </p:cNvPr>
          <p:cNvSpPr txBox="1"/>
          <p:nvPr/>
        </p:nvSpPr>
        <p:spPr>
          <a:xfrm>
            <a:off x="1108553" y="269465"/>
            <a:ext cx="10027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24679"/>
                </a:solidFill>
                <a:effectLst/>
                <a:uLnTx/>
                <a:uFillTx/>
                <a:latin typeface="Gotham Light" pitchFamily="50" charset="0"/>
                <a:ea typeface="+mn-ea"/>
                <a:cs typeface="+mn-cs"/>
              </a:rPr>
              <a:t>Budget Development Teams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3DED55-5F80-4B3D-8AB4-2F6971071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5502" y="1470998"/>
            <a:ext cx="6681471" cy="3778276"/>
          </a:xfrm>
        </p:spPr>
        <p:txBody>
          <a:bodyPr anchor="t">
            <a:noAutofit/>
          </a:bodyPr>
          <a:lstStyle/>
          <a:p>
            <a:pPr marL="460375" indent="-46037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600" dirty="0">
                <a:solidFill>
                  <a:srgbClr val="124679"/>
                </a:solidFill>
              </a:rPr>
              <a:t>Spending Freeze</a:t>
            </a:r>
          </a:p>
          <a:p>
            <a:pPr marL="460375" indent="-46037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600" dirty="0">
                <a:solidFill>
                  <a:srgbClr val="124679"/>
                </a:solidFill>
              </a:rPr>
              <a:t>Hiring Freeze</a:t>
            </a:r>
          </a:p>
          <a:p>
            <a:pPr marL="460375" indent="-46037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600" dirty="0">
                <a:solidFill>
                  <a:srgbClr val="124679"/>
                </a:solidFill>
              </a:rPr>
              <a:t>Staffing and Deployment</a:t>
            </a:r>
          </a:p>
          <a:p>
            <a:pPr marL="460375" indent="-46037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600" dirty="0">
                <a:solidFill>
                  <a:srgbClr val="124679"/>
                </a:solidFill>
              </a:rPr>
              <a:t>Efficiency and Outsourcing</a:t>
            </a:r>
          </a:p>
          <a:p>
            <a:pPr marL="460375" indent="-46037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600" dirty="0">
                <a:solidFill>
                  <a:srgbClr val="124679"/>
                </a:solidFill>
              </a:rPr>
              <a:t>Association Leadership Council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56AF54-C4C7-4B2D-B776-578A45ADB4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54" t="28026" r="34589" b="10709"/>
          <a:stretch/>
        </p:blipFill>
        <p:spPr>
          <a:xfrm>
            <a:off x="1449063" y="1333310"/>
            <a:ext cx="3415415" cy="391596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92D05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276939" lon="20236999" rev="123339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15DE19-E3FC-4865-9FB4-57BD7ADB6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885CA-7EE4-47F5-9E97-129AB017C73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117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theme/theme1.xml><?xml version="1.0" encoding="utf-8"?>
<a:theme xmlns:a="http://schemas.openxmlformats.org/drawingml/2006/main" name="HC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18123</TotalTime>
  <Words>525</Words>
  <Application>Microsoft Office PowerPoint</Application>
  <PresentationFormat>Widescreen</PresentationFormat>
  <Paragraphs>203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Courier New</vt:lpstr>
      <vt:lpstr>Gotham Light</vt:lpstr>
      <vt:lpstr>Wingdings</vt:lpstr>
      <vt:lpstr>HCPS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Budget Gap ($ Millions)</vt:lpstr>
      <vt:lpstr>Parameters</vt:lpstr>
      <vt:lpstr>PowerPoint Presentation</vt:lpstr>
      <vt:lpstr>Overview</vt:lpstr>
      <vt:lpstr>Adjustment Details</vt:lpstr>
      <vt:lpstr>Budget Adjustment Details: Decreases</vt:lpstr>
      <vt:lpstr>Budget Adjustment Details: Increases</vt:lpstr>
      <vt:lpstr>Budget Adjustment Details: Totals</vt:lpstr>
      <vt:lpstr>Position Reductions </vt:lpstr>
      <vt:lpstr>What are we working 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Lader, Jillian</dc:creator>
  <cp:lastModifiedBy>Bulson, Sean</cp:lastModifiedBy>
  <cp:revision>105</cp:revision>
  <cp:lastPrinted>2019-01-17T14:10:27Z</cp:lastPrinted>
  <dcterms:created xsi:type="dcterms:W3CDTF">2018-10-18T17:41:01Z</dcterms:created>
  <dcterms:modified xsi:type="dcterms:W3CDTF">2019-01-22T23:16:09Z</dcterms:modified>
</cp:coreProperties>
</file>