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AC5B9C-B543-440D-ACBD-D44CB6A012F2}" v="4" dt="2020-10-29T12:17:11.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429" autoAdjust="0"/>
  </p:normalViewPr>
  <p:slideViewPr>
    <p:cSldViewPr snapToGrid="0">
      <p:cViewPr varScale="1">
        <p:scale>
          <a:sx n="90" d="100"/>
          <a:sy n="90" d="100"/>
        </p:scale>
        <p:origin x="139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1711C-A75E-4967-9465-23C344171DB0}" type="datetimeFigureOut">
              <a:rPr lang="en-US" smtClean="0"/>
              <a:t>11/9/2020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47004-8F49-461F-B858-5E042B6C7A38}" type="slidenum">
              <a:rPr lang="en-US" smtClean="0"/>
              <a:t>‹#›</a:t>
            </a:fld>
            <a:endParaRPr lang="en-US"/>
          </a:p>
        </p:txBody>
      </p:sp>
    </p:spTree>
    <p:extLst>
      <p:ext uri="{BB962C8B-B14F-4D97-AF65-F5344CB8AC3E}">
        <p14:creationId xmlns:p14="http://schemas.microsoft.com/office/powerpoint/2010/main" val="3096557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presentation is to outline the observation and evaluation process for the 2020-2021 school year.  The continued evolution of the instructional delivery model for students and teachers has prompted HCPS and HCEA to collaborate regarding how observation and evaluation will look for this school year.  A team of elementary, middle and high school </a:t>
            </a:r>
            <a:r>
              <a:rPr lang="en-US" b="1" u="sng" dirty="0">
                <a:highlight>
                  <a:srgbClr val="FFFF00"/>
                </a:highlight>
              </a:rPr>
              <a:t>stakeholders</a:t>
            </a:r>
            <a:r>
              <a:rPr lang="en-US" b="1" u="sng" dirty="0"/>
              <a:t> </a:t>
            </a:r>
            <a:r>
              <a:rPr lang="en-US" dirty="0"/>
              <a:t>as well as central office staff worked together to look at the various complexities of our model and has collaborated with the Harford County Educator Association to make changes in our processes and procedures for this school year.   The proposed changes have been approved and a Memorandum of Understanding has been signed between HCPS and HCEA.  </a:t>
            </a:r>
          </a:p>
        </p:txBody>
      </p:sp>
      <p:sp>
        <p:nvSpPr>
          <p:cNvPr id="4" name="Slide Number Placeholder 3"/>
          <p:cNvSpPr>
            <a:spLocks noGrp="1"/>
          </p:cNvSpPr>
          <p:nvPr>
            <p:ph type="sldNum" sz="quarter" idx="5"/>
          </p:nvPr>
        </p:nvSpPr>
        <p:spPr/>
        <p:txBody>
          <a:bodyPr/>
          <a:lstStyle/>
          <a:p>
            <a:fld id="{8C947004-8F49-461F-B858-5E042B6C7A38}" type="slidenum">
              <a:rPr lang="en-US" smtClean="0"/>
              <a:t>1</a:t>
            </a:fld>
            <a:endParaRPr lang="en-US"/>
          </a:p>
        </p:txBody>
      </p:sp>
    </p:spTree>
    <p:extLst>
      <p:ext uri="{BB962C8B-B14F-4D97-AF65-F5344CB8AC3E}">
        <p14:creationId xmlns:p14="http://schemas.microsoft.com/office/powerpoint/2010/main" val="378149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the nuances of the MOU for 2020-2021, let’s investigate the true purposes of observation and evaluation.  There are two different purposes: </a:t>
            </a:r>
          </a:p>
          <a:p>
            <a:pPr marL="228600" indent="-228600">
              <a:buAutoNum type="arabicPeriod"/>
            </a:pPr>
            <a:r>
              <a:rPr lang="en-US" dirty="0"/>
              <a:t>Compliance:  As professionals MSDE requires, through COMAR, that all certificated staff engage in observation and evaluation.  Local School Systems have processes and procedures through which we comply with the law.  Said differently, Observation and Evaluation are ways to ensure that there is validity to an educator’s professional certification. </a:t>
            </a:r>
          </a:p>
          <a:p>
            <a:pPr marL="228600" indent="-228600">
              <a:buAutoNum type="arabicPeriod"/>
            </a:pPr>
            <a:r>
              <a:rPr lang="en-US" dirty="0"/>
              <a:t>A platform for Professional Learning and Growth.  Truly, the observation process is designed to provide professional learning and growth to both the teacher and administrator.  Wrapped in all of its elements, the processes and procedures provide a manner for all educators to grow.    </a:t>
            </a:r>
          </a:p>
        </p:txBody>
      </p:sp>
      <p:sp>
        <p:nvSpPr>
          <p:cNvPr id="4" name="Slide Number Placeholder 3"/>
          <p:cNvSpPr>
            <a:spLocks noGrp="1"/>
          </p:cNvSpPr>
          <p:nvPr>
            <p:ph type="sldNum" sz="quarter" idx="5"/>
          </p:nvPr>
        </p:nvSpPr>
        <p:spPr/>
        <p:txBody>
          <a:bodyPr/>
          <a:lstStyle/>
          <a:p>
            <a:fld id="{8C947004-8F49-461F-B858-5E042B6C7A38}" type="slidenum">
              <a:rPr lang="en-US" smtClean="0"/>
              <a:t>2</a:t>
            </a:fld>
            <a:endParaRPr lang="en-US"/>
          </a:p>
        </p:txBody>
      </p:sp>
    </p:spTree>
    <p:extLst>
      <p:ext uri="{BB962C8B-B14F-4D97-AF65-F5344CB8AC3E}">
        <p14:creationId xmlns:p14="http://schemas.microsoft.com/office/powerpoint/2010/main" val="843090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2020-2021 school year, MSDE is requiring that local school systems must observe and evaluate our professional instructional staff.  There are many reasons why this is the case.  HCPS is required to report evaluation data and the components of the SLO score, the professional practice ratings and the overall ratings of classroom teachers to MSDE each year.  Additionally, COMAR regulations are not being relaxed.  There are also HCPS practices and procedures in place as well as our Negotiated Agreements; which, require negotiation if changes to the observation and evaluation process are warranted.  In this case, HCPS and HCEA have looked closely at all these things and, in order to honor our teachers and administrators during this time of change, have made several modifications to our processes and procedures.  </a:t>
            </a:r>
          </a:p>
        </p:txBody>
      </p:sp>
      <p:sp>
        <p:nvSpPr>
          <p:cNvPr id="4" name="Slide Number Placeholder 3"/>
          <p:cNvSpPr>
            <a:spLocks noGrp="1"/>
          </p:cNvSpPr>
          <p:nvPr>
            <p:ph type="sldNum" sz="quarter" idx="5"/>
          </p:nvPr>
        </p:nvSpPr>
        <p:spPr/>
        <p:txBody>
          <a:bodyPr/>
          <a:lstStyle/>
          <a:p>
            <a:fld id="{8C947004-8F49-461F-B858-5E042B6C7A38}" type="slidenum">
              <a:rPr lang="en-US" smtClean="0"/>
              <a:t>3</a:t>
            </a:fld>
            <a:endParaRPr lang="en-US"/>
          </a:p>
        </p:txBody>
      </p:sp>
    </p:spTree>
    <p:extLst>
      <p:ext uri="{BB962C8B-B14F-4D97-AF65-F5344CB8AC3E}">
        <p14:creationId xmlns:p14="http://schemas.microsoft.com/office/powerpoint/2010/main" val="3213763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of these considerations include: </a:t>
            </a:r>
          </a:p>
          <a:p>
            <a:endParaRPr lang="en-US" dirty="0"/>
          </a:p>
          <a:p>
            <a:r>
              <a:rPr lang="en-US" dirty="0"/>
              <a:t>(read bullets)</a:t>
            </a:r>
          </a:p>
          <a:p>
            <a:endParaRPr lang="en-US" dirty="0"/>
          </a:p>
          <a:p>
            <a:r>
              <a:rPr lang="en-US" dirty="0"/>
              <a:t>First, our team investigated the tool we use to observe teachers, the Danielson Framework. </a:t>
            </a:r>
          </a:p>
        </p:txBody>
      </p:sp>
      <p:sp>
        <p:nvSpPr>
          <p:cNvPr id="4" name="Slide Number Placeholder 3"/>
          <p:cNvSpPr>
            <a:spLocks noGrp="1"/>
          </p:cNvSpPr>
          <p:nvPr>
            <p:ph type="sldNum" sz="quarter" idx="5"/>
          </p:nvPr>
        </p:nvSpPr>
        <p:spPr/>
        <p:txBody>
          <a:bodyPr/>
          <a:lstStyle/>
          <a:p>
            <a:fld id="{8C947004-8F49-461F-B858-5E042B6C7A38}" type="slidenum">
              <a:rPr lang="en-US" smtClean="0"/>
              <a:t>4</a:t>
            </a:fld>
            <a:endParaRPr lang="en-US"/>
          </a:p>
        </p:txBody>
      </p:sp>
    </p:spTree>
    <p:extLst>
      <p:ext uri="{BB962C8B-B14F-4D97-AF65-F5344CB8AC3E}">
        <p14:creationId xmlns:p14="http://schemas.microsoft.com/office/powerpoint/2010/main" val="2090846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HCPS </a:t>
            </a:r>
            <a:r>
              <a:rPr lang="en-US" sz="1800"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team</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felt the idea of reducing the number of components for the observation process to 8 honored both teachers and administrators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provided a more familiar and comfortable framework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for the 2020-2021 school year.  You’ll notice that the domains remain consistent with our current model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for the 2020-2021 school year, we will use: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1a: Demonstrating Knowledge of Content and Pedagogy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1b: Demonstrating Knowledge of Students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1e: Designing Coherent Instruction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2a:  Creating an Environment of Respect and Rapport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2c: Managing Classroom Procedures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3a: Communicating with Students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3c:Engaging Students in Learning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3e: Demonstrating Flexibility and Responsiveness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other components from Danielson will default as “Effective” in TEOS. Overall evaluation ratings will be based solely off of the 8 components rated over multiple observations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artifacts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C947004-8F49-461F-B858-5E042B6C7A38}" type="slidenum">
              <a:rPr lang="en-US" smtClean="0"/>
              <a:t>5</a:t>
            </a:fld>
            <a:endParaRPr lang="en-US"/>
          </a:p>
        </p:txBody>
      </p:sp>
    </p:spTree>
    <p:extLst>
      <p:ext uri="{BB962C8B-B14F-4D97-AF65-F5344CB8AC3E}">
        <p14:creationId xmlns:p14="http://schemas.microsoft.com/office/powerpoint/2010/main" val="3093475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Review: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 components will be rated: all others, defaulted to Effective and “Greyed out” in TEOS; </a:t>
            </a:r>
          </a:p>
          <a:p>
            <a:endParaRPr lang="en-US" dirty="0"/>
          </a:p>
          <a:p>
            <a:r>
              <a:rPr lang="en-US" dirty="0"/>
              <a:t>Additionally, the HCPS minimum time allotment for observations has been decreased to a Minimum of 20 minutes by one or more qualified observer; </a:t>
            </a:r>
          </a:p>
          <a:p>
            <a:endParaRPr lang="en-US" dirty="0"/>
          </a:p>
          <a:p>
            <a:r>
              <a:rPr lang="en-US" dirty="0"/>
              <a:t>As has been past practice, if a component is not observed, it defaults to “Effective” in rating.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C947004-8F49-461F-B858-5E042B6C7A38}" type="slidenum">
              <a:rPr lang="en-US" smtClean="0"/>
              <a:t>6</a:t>
            </a:fld>
            <a:endParaRPr lang="en-US"/>
          </a:p>
        </p:txBody>
      </p:sp>
    </p:spTree>
    <p:extLst>
      <p:ext uri="{BB962C8B-B14F-4D97-AF65-F5344CB8AC3E}">
        <p14:creationId xmlns:p14="http://schemas.microsoft.com/office/powerpoint/2010/main" val="349903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shift in practice is around the number of observations required for non-tenured teachers.  </a:t>
            </a:r>
          </a:p>
          <a:p>
            <a:endParaRPr lang="en-US" dirty="0"/>
          </a:p>
          <a:p>
            <a:r>
              <a:rPr lang="en-US" dirty="0"/>
              <a:t>For this year, if a non-tenured teacher is demonstrating effective or highly effective practice they will only need to participate in a minimum of two observations and one evaluation.  This practice is supported by COMAR and relaxes the HCPS requirement of a minimum of four observations and two evaluations.  The one caveat to this practice is for non-tenured teachers on a Plan for Professional Growth.  A teacher currently on a PPG or rated overall ED or IE will require a minimum of four observations and two evaluations.  </a:t>
            </a:r>
          </a:p>
        </p:txBody>
      </p:sp>
      <p:sp>
        <p:nvSpPr>
          <p:cNvPr id="4" name="Slide Number Placeholder 3"/>
          <p:cNvSpPr>
            <a:spLocks noGrp="1"/>
          </p:cNvSpPr>
          <p:nvPr>
            <p:ph type="sldNum" sz="quarter" idx="5"/>
          </p:nvPr>
        </p:nvSpPr>
        <p:spPr/>
        <p:txBody>
          <a:bodyPr/>
          <a:lstStyle/>
          <a:p>
            <a:fld id="{8C947004-8F49-461F-B858-5E042B6C7A38}" type="slidenum">
              <a:rPr lang="en-US" smtClean="0"/>
              <a:t>8</a:t>
            </a:fld>
            <a:endParaRPr lang="en-US"/>
          </a:p>
        </p:txBody>
      </p:sp>
    </p:spTree>
    <p:extLst>
      <p:ext uri="{BB962C8B-B14F-4D97-AF65-F5344CB8AC3E}">
        <p14:creationId xmlns:p14="http://schemas.microsoft.com/office/powerpoint/2010/main" val="4106144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Tenured Teaching staff will have two different guidelines based on their evaluation status.  This chart outlines those guidelines.  (talk through).  Please note:  “Other staff members” refers to school counselors, psychologists, media specialists, etc. </a:t>
            </a:r>
          </a:p>
        </p:txBody>
      </p:sp>
      <p:sp>
        <p:nvSpPr>
          <p:cNvPr id="4" name="Slide Number Placeholder 3"/>
          <p:cNvSpPr>
            <a:spLocks noGrp="1"/>
          </p:cNvSpPr>
          <p:nvPr>
            <p:ph type="sldNum" sz="quarter" idx="5"/>
          </p:nvPr>
        </p:nvSpPr>
        <p:spPr/>
        <p:txBody>
          <a:bodyPr/>
          <a:lstStyle/>
          <a:p>
            <a:fld id="{8C947004-8F49-461F-B858-5E042B6C7A38}" type="slidenum">
              <a:rPr lang="en-US" smtClean="0"/>
              <a:t>9</a:t>
            </a:fld>
            <a:endParaRPr lang="en-US"/>
          </a:p>
        </p:txBody>
      </p:sp>
    </p:spTree>
    <p:extLst>
      <p:ext uri="{BB962C8B-B14F-4D97-AF65-F5344CB8AC3E}">
        <p14:creationId xmlns:p14="http://schemas.microsoft.com/office/powerpoint/2010/main" val="1105824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11/9/2020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11/9/2020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11/9/2020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11/9/2020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9755-D829-4739-B5EE-470D6C402218}"/>
              </a:ext>
            </a:extLst>
          </p:cNvPr>
          <p:cNvSpPr>
            <a:spLocks noGrp="1"/>
          </p:cNvSpPr>
          <p:nvPr>
            <p:ph type="ctrTitle"/>
          </p:nvPr>
        </p:nvSpPr>
        <p:spPr/>
        <p:txBody>
          <a:bodyPr/>
          <a:lstStyle/>
          <a:p>
            <a:r>
              <a:rPr lang="en-US" dirty="0"/>
              <a:t>Observation and Evaluation Process 2020-2021</a:t>
            </a:r>
          </a:p>
        </p:txBody>
      </p:sp>
      <p:sp>
        <p:nvSpPr>
          <p:cNvPr id="3" name="Subtitle 2">
            <a:extLst>
              <a:ext uri="{FF2B5EF4-FFF2-40B4-BE49-F238E27FC236}">
                <a16:creationId xmlns:a16="http://schemas.microsoft.com/office/drawing/2014/main" id="{F77E06A3-A3A3-4B99-987C-5FF2D3554A0B}"/>
              </a:ext>
            </a:extLst>
          </p:cNvPr>
          <p:cNvSpPr>
            <a:spLocks noGrp="1"/>
          </p:cNvSpPr>
          <p:nvPr>
            <p:ph type="subTitle" idx="1"/>
          </p:nvPr>
        </p:nvSpPr>
        <p:spPr/>
        <p:txBody>
          <a:bodyPr>
            <a:normAutofit fontScale="92500"/>
          </a:bodyPr>
          <a:lstStyle/>
          <a:p>
            <a:r>
              <a:rPr lang="en-US" dirty="0"/>
              <a:t>Office of Organizational Development and Continuous Learning</a:t>
            </a:r>
          </a:p>
          <a:p>
            <a:r>
              <a:rPr lang="en-US" dirty="0"/>
              <a:t>Harford County Public Schools </a:t>
            </a:r>
          </a:p>
          <a:p>
            <a:endParaRPr lang="en-US" dirty="0"/>
          </a:p>
        </p:txBody>
      </p:sp>
      <p:pic>
        <p:nvPicPr>
          <p:cNvPr id="5" name="Audio 4">
            <a:hlinkClick r:id="" action="ppaction://media"/>
            <a:extLst>
              <a:ext uri="{FF2B5EF4-FFF2-40B4-BE49-F238E27FC236}">
                <a16:creationId xmlns:a16="http://schemas.microsoft.com/office/drawing/2014/main" id="{746C46DD-D835-467F-951B-49B2138AEA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7022528"/>
      </p:ext>
    </p:extLst>
  </p:cSld>
  <p:clrMapOvr>
    <a:masterClrMapping/>
  </p:clrMapOvr>
  <mc:AlternateContent xmlns:mc="http://schemas.openxmlformats.org/markup-compatibility/2006" xmlns:p14="http://schemas.microsoft.com/office/powerpoint/2010/main">
    <mc:Choice Requires="p14">
      <p:transition spd="slow" p14:dur="2000" advTm="49234"/>
    </mc:Choice>
    <mc:Fallback xmlns="">
      <p:transition spd="slow" advTm="4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4B81-D201-4022-969F-52A7B8D64EEE}"/>
              </a:ext>
            </a:extLst>
          </p:cNvPr>
          <p:cNvSpPr>
            <a:spLocks noGrp="1"/>
          </p:cNvSpPr>
          <p:nvPr>
            <p:ph type="title"/>
          </p:nvPr>
        </p:nvSpPr>
        <p:spPr/>
        <p:txBody>
          <a:bodyPr/>
          <a:lstStyle/>
          <a:p>
            <a:r>
              <a:rPr lang="en-US" dirty="0"/>
              <a:t>Teachers on PPGs</a:t>
            </a:r>
          </a:p>
        </p:txBody>
      </p:sp>
      <p:sp>
        <p:nvSpPr>
          <p:cNvPr id="3" name="Content Placeholder 2">
            <a:extLst>
              <a:ext uri="{FF2B5EF4-FFF2-40B4-BE49-F238E27FC236}">
                <a16:creationId xmlns:a16="http://schemas.microsoft.com/office/drawing/2014/main" id="{32170969-61DD-4688-9BDB-537F98FC71A7}"/>
              </a:ext>
            </a:extLst>
          </p:cNvPr>
          <p:cNvSpPr>
            <a:spLocks noGrp="1"/>
          </p:cNvSpPr>
          <p:nvPr>
            <p:ph idx="1"/>
          </p:nvPr>
        </p:nvSpPr>
        <p:spPr/>
        <p:txBody>
          <a:bodyPr/>
          <a:lstStyle/>
          <a:p>
            <a:r>
              <a:rPr lang="en-US" sz="2800" u="none" strike="noStrike" dirty="0">
                <a:effectLst/>
                <a:latin typeface="Times New Roman" panose="02020603050405020304" pitchFamily="18" charset="0"/>
                <a:ea typeface="Times New Roman" panose="02020603050405020304" pitchFamily="18" charset="0"/>
              </a:rPr>
              <a:t>Teachers on a Plan for Professional Growth (PPG) and/or second-class certification teachers will engage in a </a:t>
            </a:r>
            <a:r>
              <a:rPr lang="en-US" sz="2800" b="1" u="none" strike="noStrike" dirty="0">
                <a:effectLst/>
                <a:latin typeface="Times New Roman" panose="02020603050405020304" pitchFamily="18" charset="0"/>
                <a:ea typeface="Times New Roman" panose="02020603050405020304" pitchFamily="18" charset="0"/>
              </a:rPr>
              <a:t>minimum of two observations with an evaluation</a:t>
            </a:r>
            <a:r>
              <a:rPr lang="en-US" sz="2800" u="none" strike="noStrike" dirty="0">
                <a:effectLst/>
                <a:latin typeface="Times New Roman" panose="02020603050405020304" pitchFamily="18" charset="0"/>
                <a:ea typeface="Times New Roman" panose="02020603050405020304" pitchFamily="18" charset="0"/>
              </a:rPr>
              <a:t> this school year and will work with their principals and supervisors to determine the relevance of the domains and components in the PPG, their alignment with the revised Danielson Framework and adjust their PPG as needed. </a:t>
            </a:r>
          </a:p>
          <a:p>
            <a:endParaRPr lang="en-US" dirty="0"/>
          </a:p>
        </p:txBody>
      </p:sp>
      <p:pic>
        <p:nvPicPr>
          <p:cNvPr id="4" name="Audio 3">
            <a:hlinkClick r:id="" action="ppaction://media"/>
            <a:extLst>
              <a:ext uri="{FF2B5EF4-FFF2-40B4-BE49-F238E27FC236}">
                <a16:creationId xmlns:a16="http://schemas.microsoft.com/office/drawing/2014/main" id="{E52D6E4B-66DF-4E7F-8D93-B57AF425E3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1382716"/>
      </p:ext>
    </p:extLst>
  </p:cSld>
  <p:clrMapOvr>
    <a:masterClrMapping/>
  </p:clrMapOvr>
  <mc:AlternateContent xmlns:mc="http://schemas.openxmlformats.org/markup-compatibility/2006" xmlns:p14="http://schemas.microsoft.com/office/powerpoint/2010/main">
    <mc:Choice Requires="p14">
      <p:transition spd="slow" p14:dur="2000" advTm="24875"/>
    </mc:Choice>
    <mc:Fallback xmlns="">
      <p:transition spd="slow" advTm="24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5" name="Rectangle 24">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A6888D7-08AE-4906-87C7-4D734766EA75}"/>
              </a:ext>
            </a:extLst>
          </p:cNvPr>
          <p:cNvPicPr>
            <a:picLocks noChangeAspect="1"/>
          </p:cNvPicPr>
          <p:nvPr/>
        </p:nvPicPr>
        <p:blipFill rotWithShape="1">
          <a:blip r:embed="rId4">
            <a:alphaModFix amt="35000"/>
          </a:blip>
          <a:srcRect b="19065"/>
          <a:stretch/>
        </p:blipFill>
        <p:spPr>
          <a:xfrm>
            <a:off x="20" y="10"/>
            <a:ext cx="12191980" cy="6857990"/>
          </a:xfrm>
          <a:prstGeom prst="rect">
            <a:avLst/>
          </a:prstGeom>
        </p:spPr>
      </p:pic>
      <p:sp>
        <p:nvSpPr>
          <p:cNvPr id="2" name="Title 1">
            <a:extLst>
              <a:ext uri="{FF2B5EF4-FFF2-40B4-BE49-F238E27FC236}">
                <a16:creationId xmlns:a16="http://schemas.microsoft.com/office/drawing/2014/main" id="{02560A79-D77E-4E2F-A35D-10CFBB069FC7}"/>
              </a:ext>
            </a:extLst>
          </p:cNvPr>
          <p:cNvSpPr>
            <a:spLocks noGrp="1"/>
          </p:cNvSpPr>
          <p:nvPr>
            <p:ph type="title"/>
          </p:nvPr>
        </p:nvSpPr>
        <p:spPr>
          <a:xfrm>
            <a:off x="1069847" y="758952"/>
            <a:ext cx="9055227" cy="3794760"/>
          </a:xfrm>
        </p:spPr>
        <p:txBody>
          <a:bodyPr vert="horz" lIns="91440" tIns="45720" rIns="91440" bIns="45720" rtlCol="0" anchor="b">
            <a:normAutofit/>
          </a:bodyPr>
          <a:lstStyle/>
          <a:p>
            <a:r>
              <a:rPr lang="en-US" sz="8800" spc="-100">
                <a:ln w="15875">
                  <a:solidFill>
                    <a:srgbClr val="FFFFFF"/>
                  </a:solidFill>
                </a:ln>
                <a:noFill/>
              </a:rPr>
              <a:t>Our Goal</a:t>
            </a:r>
          </a:p>
        </p:txBody>
      </p:sp>
      <p:sp>
        <p:nvSpPr>
          <p:cNvPr id="27" name="Rectangle 26">
            <a:extLst>
              <a:ext uri="{FF2B5EF4-FFF2-40B4-BE49-F238E27FC236}">
                <a16:creationId xmlns:a16="http://schemas.microsoft.com/office/drawing/2014/main" id="{D4ABACDC-BD54-40F3-9047-8298C77C2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B76CB7CA-05C2-4EE8-A97F-B5F3A4F89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144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udio 6">
            <a:hlinkClick r:id="" action="ppaction://media"/>
            <a:extLst>
              <a:ext uri="{FF2B5EF4-FFF2-40B4-BE49-F238E27FC236}">
                <a16:creationId xmlns:a16="http://schemas.microsoft.com/office/drawing/2014/main" id="{4D1D4227-E6E8-4C81-BB10-0BB33FECBC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6335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984"/>
    </mc:Choice>
    <mc:Fallback xmlns="">
      <p:transition spd="slow" advTm="10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3">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4578B89-297A-4E5C-8EF0-4FAB43DBA40D}"/>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4600" spc="-100"/>
              <a:t>Purposes for Observation and Evaluation </a:t>
            </a:r>
          </a:p>
        </p:txBody>
      </p:sp>
      <p:pic>
        <p:nvPicPr>
          <p:cNvPr id="4" name="Picture 3">
            <a:extLst>
              <a:ext uri="{FF2B5EF4-FFF2-40B4-BE49-F238E27FC236}">
                <a16:creationId xmlns:a16="http://schemas.microsoft.com/office/drawing/2014/main" id="{71AE09A6-03D8-41C4-9EAB-EF980887D6B9}"/>
              </a:ext>
            </a:extLst>
          </p:cNvPr>
          <p:cNvPicPr>
            <a:picLocks noChangeAspect="1"/>
          </p:cNvPicPr>
          <p:nvPr/>
        </p:nvPicPr>
        <p:blipFill>
          <a:blip r:embed="rId5"/>
          <a:stretch>
            <a:fillRect/>
          </a:stretch>
        </p:blipFill>
        <p:spPr>
          <a:xfrm>
            <a:off x="666385" y="638173"/>
            <a:ext cx="5429615" cy="3289357"/>
          </a:xfrm>
          <a:prstGeom prst="rect">
            <a:avLst/>
          </a:prstGeom>
        </p:spPr>
      </p:pic>
      <p:pic>
        <p:nvPicPr>
          <p:cNvPr id="5" name="Picture 4">
            <a:extLst>
              <a:ext uri="{FF2B5EF4-FFF2-40B4-BE49-F238E27FC236}">
                <a16:creationId xmlns:a16="http://schemas.microsoft.com/office/drawing/2014/main" id="{3E5845C6-02FA-4114-A8B8-9AE616282E1E}"/>
              </a:ext>
            </a:extLst>
          </p:cNvPr>
          <p:cNvPicPr>
            <a:picLocks noChangeAspect="1"/>
          </p:cNvPicPr>
          <p:nvPr/>
        </p:nvPicPr>
        <p:blipFill>
          <a:blip r:embed="rId6"/>
          <a:stretch>
            <a:fillRect/>
          </a:stretch>
        </p:blipFill>
        <p:spPr>
          <a:xfrm>
            <a:off x="6338316" y="598487"/>
            <a:ext cx="4789992" cy="3329044"/>
          </a:xfrm>
          <a:prstGeom prst="rect">
            <a:avLst/>
          </a:prstGeom>
        </p:spPr>
      </p:pic>
      <p:pic>
        <p:nvPicPr>
          <p:cNvPr id="3" name="Audio 2">
            <a:hlinkClick r:id="" action="ppaction://media"/>
            <a:extLst>
              <a:ext uri="{FF2B5EF4-FFF2-40B4-BE49-F238E27FC236}">
                <a16:creationId xmlns:a16="http://schemas.microsoft.com/office/drawing/2014/main" id="{ED32E818-E318-462B-9C88-CEEE0091D9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6466715"/>
      </p:ext>
    </p:extLst>
  </p:cSld>
  <p:clrMapOvr>
    <a:masterClrMapping/>
  </p:clrMapOvr>
  <mc:AlternateContent xmlns:mc="http://schemas.openxmlformats.org/markup-compatibility/2006" xmlns:p14="http://schemas.microsoft.com/office/powerpoint/2010/main">
    <mc:Choice Requires="p14">
      <p:transition spd="slow" p14:dur="2000" advTm="58421"/>
    </mc:Choice>
    <mc:Fallback xmlns="">
      <p:transition spd="slow" advTm="58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E441-2895-4EBE-B54E-340FF16507FF}"/>
              </a:ext>
            </a:extLst>
          </p:cNvPr>
          <p:cNvSpPr>
            <a:spLocks noGrp="1"/>
          </p:cNvSpPr>
          <p:nvPr>
            <p:ph type="title"/>
          </p:nvPr>
        </p:nvSpPr>
        <p:spPr/>
        <p:txBody>
          <a:bodyPr/>
          <a:lstStyle/>
          <a:p>
            <a:r>
              <a:rPr lang="en-US" dirty="0"/>
              <a:t>Compliance</a:t>
            </a:r>
          </a:p>
        </p:txBody>
      </p:sp>
      <p:sp>
        <p:nvSpPr>
          <p:cNvPr id="3" name="Content Placeholder 2">
            <a:extLst>
              <a:ext uri="{FF2B5EF4-FFF2-40B4-BE49-F238E27FC236}">
                <a16:creationId xmlns:a16="http://schemas.microsoft.com/office/drawing/2014/main" id="{862A7E8B-8977-45DF-9372-3A43BD2D52AB}"/>
              </a:ext>
            </a:extLst>
          </p:cNvPr>
          <p:cNvSpPr>
            <a:spLocks noGrp="1"/>
          </p:cNvSpPr>
          <p:nvPr>
            <p:ph idx="1"/>
          </p:nvPr>
        </p:nvSpPr>
        <p:spPr/>
        <p:txBody>
          <a:bodyPr>
            <a:normAutofit/>
          </a:bodyPr>
          <a:lstStyle/>
          <a:p>
            <a:pPr marL="0" indent="0">
              <a:buNone/>
            </a:pPr>
            <a:endParaRPr lang="en-US" sz="2800" b="1" dirty="0"/>
          </a:p>
          <a:p>
            <a:pPr marL="0" indent="0">
              <a:buNone/>
            </a:pPr>
            <a:r>
              <a:rPr lang="en-US" sz="2800" b="1" dirty="0"/>
              <a:t>MSDE maintains the requirement that local school systems must observe and evaluate our professional instructional staff.  </a:t>
            </a:r>
            <a:endParaRPr lang="en-US" sz="2800" dirty="0"/>
          </a:p>
          <a:p>
            <a:r>
              <a:rPr lang="en-US" sz="2800" dirty="0"/>
              <a:t>Maryland State Department of Education </a:t>
            </a:r>
          </a:p>
          <a:p>
            <a:r>
              <a:rPr lang="en-US" sz="2800" dirty="0"/>
              <a:t>COMAR</a:t>
            </a:r>
          </a:p>
          <a:p>
            <a:r>
              <a:rPr lang="en-US" sz="2800" dirty="0"/>
              <a:t>Harford County Public Schools Practices and Procedures </a:t>
            </a:r>
          </a:p>
          <a:p>
            <a:r>
              <a:rPr lang="en-US" sz="2800" dirty="0"/>
              <a:t>Negotiated Agreements</a:t>
            </a:r>
          </a:p>
          <a:p>
            <a:endParaRPr lang="en-US" dirty="0"/>
          </a:p>
        </p:txBody>
      </p:sp>
      <p:pic>
        <p:nvPicPr>
          <p:cNvPr id="4" name="Audio 3">
            <a:hlinkClick r:id="" action="ppaction://media"/>
            <a:extLst>
              <a:ext uri="{FF2B5EF4-FFF2-40B4-BE49-F238E27FC236}">
                <a16:creationId xmlns:a16="http://schemas.microsoft.com/office/drawing/2014/main" id="{9405FB6E-32A7-4D08-9A12-07451378C6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2273921"/>
      </p:ext>
    </p:extLst>
  </p:cSld>
  <p:clrMapOvr>
    <a:masterClrMapping/>
  </p:clrMapOvr>
  <mc:AlternateContent xmlns:mc="http://schemas.openxmlformats.org/markup-compatibility/2006" xmlns:p14="http://schemas.microsoft.com/office/powerpoint/2010/main">
    <mc:Choice Requires="p14">
      <p:transition spd="slow" p14:dur="2000" advTm="60291"/>
    </mc:Choice>
    <mc:Fallback xmlns="">
      <p:transition spd="slow" advTm="60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8792E10D-C99F-49D3-BC28-E0EFF8BD0B8A}"/>
              </a:ext>
            </a:extLst>
          </p:cNvPr>
          <p:cNvSpPr>
            <a:spLocks noGrp="1"/>
          </p:cNvSpPr>
          <p:nvPr>
            <p:ph type="title"/>
          </p:nvPr>
        </p:nvSpPr>
        <p:spPr>
          <a:xfrm>
            <a:off x="1600754" y="1087374"/>
            <a:ext cx="8983489" cy="1000978"/>
          </a:xfrm>
        </p:spPr>
        <p:txBody>
          <a:bodyPr>
            <a:normAutofit/>
          </a:bodyPr>
          <a:lstStyle/>
          <a:p>
            <a:r>
              <a:rPr lang="en-US" dirty="0"/>
              <a:t>Considerations</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E1ACA323-0FA8-4C23-A849-AE1D8DD7B2D3}"/>
              </a:ext>
            </a:extLst>
          </p:cNvPr>
          <p:cNvSpPr>
            <a:spLocks noGrp="1"/>
          </p:cNvSpPr>
          <p:nvPr>
            <p:ph idx="1"/>
          </p:nvPr>
        </p:nvSpPr>
        <p:spPr>
          <a:xfrm>
            <a:off x="1600753" y="2535446"/>
            <a:ext cx="8983489" cy="3554457"/>
          </a:xfrm>
        </p:spPr>
        <p:txBody>
          <a:bodyPr>
            <a:normAutofit/>
          </a:bodyPr>
          <a:lstStyle/>
          <a:p>
            <a:pPr marL="0" indent="0">
              <a:buNone/>
            </a:pPr>
            <a:r>
              <a:rPr lang="en-US" dirty="0">
                <a:solidFill>
                  <a:schemeClr val="tx1"/>
                </a:solidFill>
              </a:rPr>
              <a:t>To the greatest degree possible: </a:t>
            </a:r>
          </a:p>
          <a:p>
            <a:r>
              <a:rPr lang="en-US" dirty="0">
                <a:solidFill>
                  <a:schemeClr val="tx1"/>
                </a:solidFill>
              </a:rPr>
              <a:t>Realize and honor the fact that we are all still learning to lead and teach in virtual learning environments; </a:t>
            </a:r>
          </a:p>
          <a:p>
            <a:r>
              <a:rPr lang="en-US" dirty="0">
                <a:solidFill>
                  <a:schemeClr val="tx1"/>
                </a:solidFill>
              </a:rPr>
              <a:t>Minimize possible stress and anxiety with the process; </a:t>
            </a:r>
          </a:p>
          <a:p>
            <a:r>
              <a:rPr lang="en-US" dirty="0">
                <a:solidFill>
                  <a:schemeClr val="tx1"/>
                </a:solidFill>
              </a:rPr>
              <a:t>Honor teacher professional learning; </a:t>
            </a:r>
          </a:p>
          <a:p>
            <a:r>
              <a:rPr lang="en-US" dirty="0">
                <a:solidFill>
                  <a:schemeClr val="tx1"/>
                </a:solidFill>
              </a:rPr>
              <a:t>Provide support to teachers new to the profession; </a:t>
            </a:r>
          </a:p>
          <a:p>
            <a:r>
              <a:rPr lang="en-US" dirty="0">
                <a:solidFill>
                  <a:schemeClr val="tx1"/>
                </a:solidFill>
              </a:rPr>
              <a:t>Ensure an efficient process that minimizes extraneous time.</a:t>
            </a:r>
          </a:p>
        </p:txBody>
      </p:sp>
      <p:pic>
        <p:nvPicPr>
          <p:cNvPr id="4" name="Audio 3">
            <a:hlinkClick r:id="" action="ppaction://media"/>
            <a:extLst>
              <a:ext uri="{FF2B5EF4-FFF2-40B4-BE49-F238E27FC236}">
                <a16:creationId xmlns:a16="http://schemas.microsoft.com/office/drawing/2014/main" id="{32ABC19A-676F-4C25-B60A-F7AF0B24C3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4035437"/>
      </p:ext>
    </p:extLst>
  </p:cSld>
  <p:clrMapOvr>
    <a:masterClrMapping/>
  </p:clrMapOvr>
  <mc:AlternateContent xmlns:mc="http://schemas.openxmlformats.org/markup-compatibility/2006" xmlns:p14="http://schemas.microsoft.com/office/powerpoint/2010/main">
    <mc:Choice Requires="p14">
      <p:transition spd="slow" p14:dur="2000" advTm="37750"/>
    </mc:Choice>
    <mc:Fallback xmlns="">
      <p:transition spd="slow" advTm="3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1138-B2C0-48DF-94D3-C2DB5789A890}"/>
              </a:ext>
            </a:extLst>
          </p:cNvPr>
          <p:cNvSpPr>
            <a:spLocks noGrp="1"/>
          </p:cNvSpPr>
          <p:nvPr>
            <p:ph type="title"/>
          </p:nvPr>
        </p:nvSpPr>
        <p:spPr/>
        <p:txBody>
          <a:bodyPr/>
          <a:lstStyle/>
          <a:p>
            <a:r>
              <a:rPr lang="en-US" dirty="0"/>
              <a:t>Observation Tool</a:t>
            </a:r>
          </a:p>
        </p:txBody>
      </p:sp>
      <p:pic>
        <p:nvPicPr>
          <p:cNvPr id="5" name="Picture 4">
            <a:extLst>
              <a:ext uri="{FF2B5EF4-FFF2-40B4-BE49-F238E27FC236}">
                <a16:creationId xmlns:a16="http://schemas.microsoft.com/office/drawing/2014/main" id="{1499781A-5E4C-4203-ACF3-DB4B17149C83}"/>
              </a:ext>
            </a:extLst>
          </p:cNvPr>
          <p:cNvPicPr>
            <a:picLocks noChangeAspect="1"/>
          </p:cNvPicPr>
          <p:nvPr/>
        </p:nvPicPr>
        <p:blipFill>
          <a:blip r:embed="rId6"/>
          <a:stretch>
            <a:fillRect/>
          </a:stretch>
        </p:blipFill>
        <p:spPr>
          <a:xfrm>
            <a:off x="6096000" y="232116"/>
            <a:ext cx="3227134" cy="4234376"/>
          </a:xfrm>
          <a:prstGeom prst="rect">
            <a:avLst/>
          </a:prstGeom>
        </p:spPr>
      </p:pic>
      <p:sp>
        <p:nvSpPr>
          <p:cNvPr id="6" name="Content Placeholder 2">
            <a:extLst>
              <a:ext uri="{FF2B5EF4-FFF2-40B4-BE49-F238E27FC236}">
                <a16:creationId xmlns:a16="http://schemas.microsoft.com/office/drawing/2014/main" id="{541B208B-ED69-457E-8679-8E24B81F06A1}"/>
              </a:ext>
            </a:extLst>
          </p:cNvPr>
          <p:cNvSpPr txBox="1">
            <a:spLocks/>
          </p:cNvSpPr>
          <p:nvPr/>
        </p:nvSpPr>
        <p:spPr>
          <a:xfrm>
            <a:off x="5699392" y="4597176"/>
            <a:ext cx="4184497" cy="1997614"/>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fontAlgn="base">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Domain 1</a:t>
            </a:r>
            <a:r>
              <a:rPr lang="en-US" sz="1800" dirty="0">
                <a:effectLst/>
                <a:latin typeface="Times New Roman" panose="02020603050405020304" pitchFamily="18" charset="0"/>
                <a:ea typeface="Times New Roman" panose="02020603050405020304" pitchFamily="18" charset="0"/>
              </a:rPr>
              <a:t>: Planning and Preparation:  Components </a:t>
            </a:r>
            <a:r>
              <a:rPr lang="en-US" sz="1800" b="1" dirty="0">
                <a:effectLst/>
                <a:latin typeface="Times New Roman" panose="02020603050405020304" pitchFamily="18" charset="0"/>
                <a:ea typeface="Times New Roman" panose="02020603050405020304" pitchFamily="18" charset="0"/>
              </a:rPr>
              <a:t>1a, 1b, 1e</a:t>
            </a:r>
          </a:p>
          <a:p>
            <a:pPr marL="0" marR="0" lvl="0" indent="0" fontAlgn="base">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Domain 2:</a:t>
            </a:r>
            <a:r>
              <a:rPr lang="en-US" sz="1800" dirty="0">
                <a:effectLst/>
                <a:latin typeface="Times New Roman" panose="02020603050405020304" pitchFamily="18" charset="0"/>
                <a:ea typeface="Times New Roman" panose="02020603050405020304" pitchFamily="18" charset="0"/>
              </a:rPr>
              <a:t> The Classroom Environment:  Components </a:t>
            </a:r>
            <a:r>
              <a:rPr lang="en-US" sz="1800" b="1" dirty="0">
                <a:effectLst/>
                <a:latin typeface="Times New Roman" panose="02020603050405020304" pitchFamily="18" charset="0"/>
                <a:ea typeface="Times New Roman" panose="02020603050405020304" pitchFamily="18" charset="0"/>
              </a:rPr>
              <a:t>2a, 2c </a:t>
            </a:r>
          </a:p>
          <a:p>
            <a:pPr marL="0" marR="0" lvl="0" indent="0" fontAlgn="base">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Domain 3</a:t>
            </a:r>
            <a:r>
              <a:rPr lang="en-US" sz="1800" dirty="0">
                <a:effectLst/>
                <a:latin typeface="Times New Roman" panose="02020603050405020304" pitchFamily="18" charset="0"/>
                <a:ea typeface="Times New Roman" panose="02020603050405020304" pitchFamily="18" charset="0"/>
              </a:rPr>
              <a:t>: Instruction:  Components: </a:t>
            </a:r>
            <a:r>
              <a:rPr lang="en-US" sz="1800" b="1" dirty="0">
                <a:effectLst/>
                <a:latin typeface="Times New Roman" panose="02020603050405020304" pitchFamily="18" charset="0"/>
                <a:ea typeface="Times New Roman" panose="02020603050405020304" pitchFamily="18" charset="0"/>
              </a:rPr>
              <a:t>3a, 3c, 3e</a:t>
            </a:r>
          </a:p>
        </p:txBody>
      </p:sp>
      <p:pic>
        <p:nvPicPr>
          <p:cNvPr id="3" name="Audio 2">
            <a:hlinkClick r:id="" action="ppaction://media"/>
            <a:extLst>
              <a:ext uri="{FF2B5EF4-FFF2-40B4-BE49-F238E27FC236}">
                <a16:creationId xmlns:a16="http://schemas.microsoft.com/office/drawing/2014/main" id="{EEB52A68-8EC1-42DF-8C33-C942AF34A4B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50352326"/>
      </p:ext>
    </p:extLst>
  </p:cSld>
  <p:clrMapOvr>
    <a:masterClrMapping/>
  </p:clrMapOvr>
  <mc:AlternateContent xmlns:mc="http://schemas.openxmlformats.org/markup-compatibility/2006" xmlns:p14="http://schemas.microsoft.com/office/powerpoint/2010/main">
    <mc:Choice Requires="p14">
      <p:transition spd="slow" p14:dur="2000" advTm="73975"/>
    </mc:Choice>
    <mc:Fallback xmlns="">
      <p:transition spd="slow" advTm="73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C6B9-66F6-4949-A080-6FB18A2155E3}"/>
              </a:ext>
            </a:extLst>
          </p:cNvPr>
          <p:cNvSpPr>
            <a:spLocks noGrp="1"/>
          </p:cNvSpPr>
          <p:nvPr>
            <p:ph type="title"/>
          </p:nvPr>
        </p:nvSpPr>
        <p:spPr/>
        <p:txBody>
          <a:bodyPr/>
          <a:lstStyle/>
          <a:p>
            <a:r>
              <a:rPr lang="en-US" dirty="0"/>
              <a:t>Observation Logistics</a:t>
            </a:r>
          </a:p>
        </p:txBody>
      </p:sp>
      <p:sp>
        <p:nvSpPr>
          <p:cNvPr id="3" name="Content Placeholder 2">
            <a:extLst>
              <a:ext uri="{FF2B5EF4-FFF2-40B4-BE49-F238E27FC236}">
                <a16:creationId xmlns:a16="http://schemas.microsoft.com/office/drawing/2014/main" id="{276DC83D-F2C2-47F9-A0DF-3A82424E4B1E}"/>
              </a:ext>
            </a:extLst>
          </p:cNvPr>
          <p:cNvSpPr>
            <a:spLocks noGrp="1"/>
          </p:cNvSpPr>
          <p:nvPr>
            <p:ph idx="1"/>
          </p:nvPr>
        </p:nvSpPr>
        <p:spPr/>
        <p:txBody>
          <a:bodyPr/>
          <a:lstStyle/>
          <a:p>
            <a:r>
              <a:rPr lang="en-US" dirty="0"/>
              <a:t>8 components will be rated: all others, defaulted to Effective and “Greyed out” in TEOS; </a:t>
            </a:r>
          </a:p>
          <a:p>
            <a:r>
              <a:rPr lang="en-US" dirty="0"/>
              <a:t>Minimum of 20 minutes by one or more qualified observer; </a:t>
            </a:r>
          </a:p>
          <a:p>
            <a:r>
              <a:rPr lang="en-US" dirty="0"/>
              <a:t>If a component is not observed, it defaults to “Effective” in rating.  </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AE3687DB-3D54-4E6D-B67B-A39EEF33F2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0046781"/>
      </p:ext>
    </p:extLst>
  </p:cSld>
  <p:clrMapOvr>
    <a:masterClrMapping/>
  </p:clrMapOvr>
  <mc:AlternateContent xmlns:mc="http://schemas.openxmlformats.org/markup-compatibility/2006" xmlns:p14="http://schemas.microsoft.com/office/powerpoint/2010/main">
    <mc:Choice Requires="p14">
      <p:transition spd="slow" p14:dur="2000" advTm="25088"/>
    </mc:Choice>
    <mc:Fallback xmlns="">
      <p:transition spd="slow" advTm="2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681577AD-DA5F-48B3-8FB9-5199BA9E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5350"/>
            <a:ext cx="4642228" cy="5330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802C15-87CA-46DD-87B0-92D07D3F149E}"/>
              </a:ext>
            </a:extLst>
          </p:cNvPr>
          <p:cNvSpPr>
            <a:spLocks noGrp="1"/>
          </p:cNvSpPr>
          <p:nvPr>
            <p:ph type="title"/>
          </p:nvPr>
        </p:nvSpPr>
        <p:spPr>
          <a:xfrm>
            <a:off x="289249" y="1123837"/>
            <a:ext cx="4016116" cy="1255469"/>
          </a:xfrm>
        </p:spPr>
        <p:txBody>
          <a:bodyPr>
            <a:normAutofit/>
          </a:bodyPr>
          <a:lstStyle/>
          <a:p>
            <a:r>
              <a:rPr lang="en-US"/>
              <a:t>SLO’s and SMART Goals</a:t>
            </a:r>
            <a:endParaRPr lang="en-US" dirty="0"/>
          </a:p>
        </p:txBody>
      </p:sp>
      <p:sp>
        <p:nvSpPr>
          <p:cNvPr id="3" name="Content Placeholder 2">
            <a:extLst>
              <a:ext uri="{FF2B5EF4-FFF2-40B4-BE49-F238E27FC236}">
                <a16:creationId xmlns:a16="http://schemas.microsoft.com/office/drawing/2014/main" id="{88447FBD-4B36-466F-A3B3-D306D0923C48}"/>
              </a:ext>
            </a:extLst>
          </p:cNvPr>
          <p:cNvSpPr>
            <a:spLocks noGrp="1"/>
          </p:cNvSpPr>
          <p:nvPr>
            <p:ph idx="1"/>
          </p:nvPr>
        </p:nvSpPr>
        <p:spPr>
          <a:xfrm>
            <a:off x="289249" y="2510395"/>
            <a:ext cx="4016116" cy="3274586"/>
          </a:xfrm>
        </p:spPr>
        <p:txBody>
          <a:bodyPr anchor="t">
            <a:normAutofit/>
          </a:bodyPr>
          <a:lstStyle/>
          <a:p>
            <a:r>
              <a:rPr lang="en-US" dirty="0">
                <a:solidFill>
                  <a:srgbClr val="FFFFFF"/>
                </a:solidFill>
              </a:rPr>
              <a:t>Teacher-Developed </a:t>
            </a:r>
          </a:p>
          <a:p>
            <a:r>
              <a:rPr lang="en-US" dirty="0">
                <a:solidFill>
                  <a:srgbClr val="FFFFFF"/>
                </a:solidFill>
              </a:rPr>
              <a:t>Submitted in TEOS prior to December 17, 2020. </a:t>
            </a:r>
          </a:p>
          <a:p>
            <a:r>
              <a:rPr lang="en-US" dirty="0">
                <a:solidFill>
                  <a:srgbClr val="FFFFFF"/>
                </a:solidFill>
              </a:rPr>
              <a:t>Mid-Year Check-ins are optional. </a:t>
            </a:r>
          </a:p>
          <a:p>
            <a:r>
              <a:rPr lang="en-US" dirty="0">
                <a:solidFill>
                  <a:srgbClr val="FFFFFF"/>
                </a:solidFill>
              </a:rPr>
              <a:t>Rating Rubric</a:t>
            </a:r>
          </a:p>
        </p:txBody>
      </p:sp>
      <p:graphicFrame>
        <p:nvGraphicFramePr>
          <p:cNvPr id="4" name="Table 3">
            <a:extLst>
              <a:ext uri="{FF2B5EF4-FFF2-40B4-BE49-F238E27FC236}">
                <a16:creationId xmlns:a16="http://schemas.microsoft.com/office/drawing/2014/main" id="{D7A7EDDD-1236-4B36-B719-7D50F65FF79D}"/>
              </a:ext>
            </a:extLst>
          </p:cNvPr>
          <p:cNvGraphicFramePr>
            <a:graphicFrameLocks noGrp="1"/>
          </p:cNvGraphicFramePr>
          <p:nvPr>
            <p:extLst>
              <p:ext uri="{D42A27DB-BD31-4B8C-83A1-F6EECF244321}">
                <p14:modId xmlns:p14="http://schemas.microsoft.com/office/powerpoint/2010/main" val="1980440563"/>
              </p:ext>
            </p:extLst>
          </p:nvPr>
        </p:nvGraphicFramePr>
        <p:xfrm>
          <a:off x="5137463" y="1304930"/>
          <a:ext cx="6193767" cy="4239990"/>
        </p:xfrm>
        <a:graphic>
          <a:graphicData uri="http://schemas.openxmlformats.org/drawingml/2006/table">
            <a:tbl>
              <a:tblPr firstRow="1" firstCol="1" bandRow="1">
                <a:tableStyleId>{5C22544A-7EE6-4342-B048-85BDC9FD1C3A}</a:tableStyleId>
              </a:tblPr>
              <a:tblGrid>
                <a:gridCol w="1356412">
                  <a:extLst>
                    <a:ext uri="{9D8B030D-6E8A-4147-A177-3AD203B41FA5}">
                      <a16:colId xmlns:a16="http://schemas.microsoft.com/office/drawing/2014/main" val="4181543887"/>
                    </a:ext>
                  </a:extLst>
                </a:gridCol>
                <a:gridCol w="4837355">
                  <a:extLst>
                    <a:ext uri="{9D8B030D-6E8A-4147-A177-3AD203B41FA5}">
                      <a16:colId xmlns:a16="http://schemas.microsoft.com/office/drawing/2014/main" val="451777468"/>
                    </a:ext>
                  </a:extLst>
                </a:gridCol>
              </a:tblGrid>
              <a:tr h="1091724">
                <a:tc>
                  <a:txBody>
                    <a:bodyPr/>
                    <a:lstStyle/>
                    <a:p>
                      <a:pPr marL="0" marR="0" algn="ctr">
                        <a:lnSpc>
                          <a:spcPct val="107000"/>
                        </a:lnSpc>
                        <a:spcBef>
                          <a:spcPts val="0"/>
                        </a:spcBef>
                        <a:spcAft>
                          <a:spcPts val="800"/>
                        </a:spcAft>
                      </a:pPr>
                      <a:r>
                        <a:rPr lang="en-US" sz="1600">
                          <a:effectLst/>
                        </a:rPr>
                        <a:t>Highly Effective</a:t>
                      </a:r>
                      <a:endParaRPr lang="en-US" sz="1500">
                        <a:effectLst/>
                      </a:endParaRPr>
                    </a:p>
                    <a:p>
                      <a:pPr marL="0" marR="0" algn="ctr">
                        <a:lnSpc>
                          <a:spcPct val="107000"/>
                        </a:lnSpc>
                        <a:spcBef>
                          <a:spcPts val="0"/>
                        </a:spcBef>
                        <a:spcAft>
                          <a:spcPts val="800"/>
                        </a:spcAft>
                      </a:pPr>
                      <a:r>
                        <a:rPr lang="en-US" sz="1600">
                          <a:effectLst/>
                        </a:rPr>
                        <a:t>HE</a:t>
                      </a:r>
                      <a:endParaRPr lang="en-US" sz="1500">
                        <a:effectLst/>
                        <a:latin typeface="Calibri" panose="020F0502020204030204" pitchFamily="34" charset="0"/>
                        <a:ea typeface="Calibri" panose="020F0502020204030204" pitchFamily="34" charset="0"/>
                        <a:cs typeface="Arial" panose="020B0604020202020204" pitchFamily="34" charset="0"/>
                      </a:endParaRPr>
                    </a:p>
                  </a:txBody>
                  <a:tcPr marL="92483" marR="92483" marT="0" marB="0" anchor="ct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600" dirty="0">
                          <a:effectLst/>
                        </a:rPr>
                        <a:t>Teacher met or exceeded goal; </a:t>
                      </a:r>
                      <a:endParaRPr lang="en-US" sz="15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600" dirty="0">
                          <a:effectLst/>
                        </a:rPr>
                        <a:t>Provided supporting evidence; and</a:t>
                      </a:r>
                      <a:endParaRPr lang="en-US" sz="15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600" dirty="0">
                          <a:effectLst/>
                        </a:rPr>
                        <a:t>Explained specific strategies utilized to achieve goal.</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L="92483" marR="92483" marT="0" marB="0" anchor="ctr">
                    <a:solidFill>
                      <a:schemeClr val="accent1">
                        <a:lumMod val="75000"/>
                      </a:schemeClr>
                    </a:solidFill>
                  </a:tcPr>
                </a:tc>
                <a:extLst>
                  <a:ext uri="{0D108BD9-81ED-4DB2-BD59-A6C34878D82A}">
                    <a16:rowId xmlns:a16="http://schemas.microsoft.com/office/drawing/2014/main" val="3980555930"/>
                  </a:ext>
                </a:extLst>
              </a:tr>
              <a:tr h="1091724">
                <a:tc>
                  <a:txBody>
                    <a:bodyPr/>
                    <a:lstStyle/>
                    <a:p>
                      <a:pPr marL="0" marR="0" algn="ctr">
                        <a:lnSpc>
                          <a:spcPct val="107000"/>
                        </a:lnSpc>
                        <a:spcBef>
                          <a:spcPts val="0"/>
                        </a:spcBef>
                        <a:spcAft>
                          <a:spcPts val="800"/>
                        </a:spcAft>
                      </a:pPr>
                      <a:r>
                        <a:rPr lang="en-US" sz="1600">
                          <a:effectLst/>
                        </a:rPr>
                        <a:t>Effective</a:t>
                      </a:r>
                      <a:endParaRPr lang="en-US" sz="1500">
                        <a:effectLst/>
                      </a:endParaRPr>
                    </a:p>
                    <a:p>
                      <a:pPr marL="0" marR="0" algn="ctr">
                        <a:lnSpc>
                          <a:spcPct val="107000"/>
                        </a:lnSpc>
                        <a:spcBef>
                          <a:spcPts val="0"/>
                        </a:spcBef>
                        <a:spcAft>
                          <a:spcPts val="800"/>
                        </a:spcAft>
                      </a:pPr>
                      <a:r>
                        <a:rPr lang="en-US" sz="1600">
                          <a:effectLst/>
                        </a:rPr>
                        <a:t>EF</a:t>
                      </a:r>
                      <a:endParaRPr lang="en-US" sz="1500">
                        <a:effectLst/>
                        <a:latin typeface="Calibri" panose="020F0502020204030204" pitchFamily="34" charset="0"/>
                        <a:ea typeface="Calibri" panose="020F0502020204030204" pitchFamily="34" charset="0"/>
                        <a:cs typeface="Arial" panose="020B0604020202020204" pitchFamily="34" charset="0"/>
                      </a:endParaRPr>
                    </a:p>
                  </a:txBody>
                  <a:tcPr marL="92483" marR="92483" marT="0" marB="0" anchor="ct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600">
                          <a:effectLst/>
                        </a:rPr>
                        <a:t>Teacher was close to meeting goal;</a:t>
                      </a:r>
                      <a:endParaRPr lang="en-US" sz="1500">
                        <a:effectLst/>
                      </a:endParaRPr>
                    </a:p>
                    <a:p>
                      <a:pPr marL="342900" marR="0" lvl="0" indent="-342900">
                        <a:lnSpc>
                          <a:spcPct val="107000"/>
                        </a:lnSpc>
                        <a:spcBef>
                          <a:spcPts val="0"/>
                        </a:spcBef>
                        <a:spcAft>
                          <a:spcPts val="0"/>
                        </a:spcAft>
                        <a:buFont typeface="Symbol" panose="05050102010706020507" pitchFamily="18" charset="2"/>
                        <a:buChar char=""/>
                      </a:pPr>
                      <a:r>
                        <a:rPr lang="en-US" sz="1600">
                          <a:effectLst/>
                        </a:rPr>
                        <a:t>Provided supporting evidence; and</a:t>
                      </a:r>
                      <a:endParaRPr lang="en-US" sz="1500">
                        <a:effectLst/>
                      </a:endParaRPr>
                    </a:p>
                    <a:p>
                      <a:pPr marL="342900" marR="0" lvl="0" indent="-342900">
                        <a:lnSpc>
                          <a:spcPct val="107000"/>
                        </a:lnSpc>
                        <a:spcBef>
                          <a:spcPts val="0"/>
                        </a:spcBef>
                        <a:spcAft>
                          <a:spcPts val="0"/>
                        </a:spcAft>
                        <a:buFont typeface="Symbol" panose="05050102010706020507" pitchFamily="18" charset="2"/>
                        <a:buChar char=""/>
                      </a:pPr>
                      <a:r>
                        <a:rPr lang="en-US" sz="1600">
                          <a:effectLst/>
                        </a:rPr>
                        <a:t>Shared some strategies utilized to achieve goal.</a:t>
                      </a:r>
                      <a:endParaRPr lang="en-US" sz="1500">
                        <a:effectLst/>
                        <a:latin typeface="Calibri" panose="020F0502020204030204" pitchFamily="34" charset="0"/>
                        <a:ea typeface="Calibri" panose="020F0502020204030204" pitchFamily="34" charset="0"/>
                        <a:cs typeface="Arial" panose="020B0604020202020204" pitchFamily="34" charset="0"/>
                      </a:endParaRPr>
                    </a:p>
                  </a:txBody>
                  <a:tcPr marL="92483" marR="92483" marT="0" marB="0" anchor="ctr"/>
                </a:tc>
                <a:extLst>
                  <a:ext uri="{0D108BD9-81ED-4DB2-BD59-A6C34878D82A}">
                    <a16:rowId xmlns:a16="http://schemas.microsoft.com/office/drawing/2014/main" val="3678830351"/>
                  </a:ext>
                </a:extLst>
              </a:tr>
              <a:tr h="964818">
                <a:tc>
                  <a:txBody>
                    <a:bodyPr/>
                    <a:lstStyle/>
                    <a:p>
                      <a:pPr marL="0" marR="0" algn="ctr">
                        <a:lnSpc>
                          <a:spcPct val="107000"/>
                        </a:lnSpc>
                        <a:spcBef>
                          <a:spcPts val="0"/>
                        </a:spcBef>
                        <a:spcAft>
                          <a:spcPts val="800"/>
                        </a:spcAft>
                      </a:pPr>
                      <a:r>
                        <a:rPr lang="en-US" sz="1600">
                          <a:effectLst/>
                        </a:rPr>
                        <a:t>Effective Developing</a:t>
                      </a:r>
                      <a:endParaRPr lang="en-US" sz="1500">
                        <a:effectLst/>
                      </a:endParaRPr>
                    </a:p>
                    <a:p>
                      <a:pPr marL="0" marR="0" algn="ctr">
                        <a:lnSpc>
                          <a:spcPct val="107000"/>
                        </a:lnSpc>
                        <a:spcBef>
                          <a:spcPts val="0"/>
                        </a:spcBef>
                        <a:spcAft>
                          <a:spcPts val="800"/>
                        </a:spcAft>
                      </a:pPr>
                      <a:r>
                        <a:rPr lang="en-US" sz="1600">
                          <a:effectLst/>
                        </a:rPr>
                        <a:t>ED</a:t>
                      </a:r>
                      <a:endParaRPr lang="en-US" sz="1500">
                        <a:effectLst/>
                        <a:latin typeface="Calibri" panose="020F0502020204030204" pitchFamily="34" charset="0"/>
                        <a:ea typeface="Calibri" panose="020F0502020204030204" pitchFamily="34" charset="0"/>
                        <a:cs typeface="Arial" panose="020B0604020202020204" pitchFamily="34" charset="0"/>
                      </a:endParaRPr>
                    </a:p>
                  </a:txBody>
                  <a:tcPr marL="92483" marR="92483" marT="0" marB="0" anchor="ct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600">
                          <a:effectLst/>
                        </a:rPr>
                        <a:t>Teacher did not meet goal; and/or</a:t>
                      </a:r>
                      <a:endParaRPr lang="en-US" sz="1500">
                        <a:effectLst/>
                      </a:endParaRPr>
                    </a:p>
                    <a:p>
                      <a:pPr marL="342900" marR="0" lvl="0" indent="-342900">
                        <a:lnSpc>
                          <a:spcPct val="107000"/>
                        </a:lnSpc>
                        <a:spcBef>
                          <a:spcPts val="0"/>
                        </a:spcBef>
                        <a:spcAft>
                          <a:spcPts val="0"/>
                        </a:spcAft>
                        <a:buFont typeface="Symbol" panose="05050102010706020507" pitchFamily="18" charset="2"/>
                        <a:buChar char=""/>
                      </a:pPr>
                      <a:r>
                        <a:rPr lang="en-US" sz="1600">
                          <a:effectLst/>
                        </a:rPr>
                        <a:t>Teacher provided some supporting evidence and/or strategies utilized to achieve goal.</a:t>
                      </a:r>
                      <a:endParaRPr lang="en-US" sz="1500">
                        <a:effectLst/>
                        <a:latin typeface="Calibri" panose="020F0502020204030204" pitchFamily="34" charset="0"/>
                        <a:ea typeface="Calibri" panose="020F0502020204030204" pitchFamily="34" charset="0"/>
                        <a:cs typeface="Arial" panose="020B0604020202020204" pitchFamily="34" charset="0"/>
                      </a:endParaRPr>
                    </a:p>
                  </a:txBody>
                  <a:tcPr marL="92483" marR="92483" marT="0" marB="0" anchor="ctr"/>
                </a:tc>
                <a:extLst>
                  <a:ext uri="{0D108BD9-81ED-4DB2-BD59-A6C34878D82A}">
                    <a16:rowId xmlns:a16="http://schemas.microsoft.com/office/drawing/2014/main" val="3772477747"/>
                  </a:ext>
                </a:extLst>
              </a:tr>
              <a:tr h="1091724">
                <a:tc>
                  <a:txBody>
                    <a:bodyPr/>
                    <a:lstStyle/>
                    <a:p>
                      <a:pPr marL="0" marR="0" algn="ctr">
                        <a:lnSpc>
                          <a:spcPct val="107000"/>
                        </a:lnSpc>
                        <a:spcBef>
                          <a:spcPts val="0"/>
                        </a:spcBef>
                        <a:spcAft>
                          <a:spcPts val="800"/>
                        </a:spcAft>
                      </a:pPr>
                      <a:r>
                        <a:rPr lang="en-US" sz="1600">
                          <a:effectLst/>
                        </a:rPr>
                        <a:t>Ineffective</a:t>
                      </a:r>
                      <a:endParaRPr lang="en-US" sz="1500">
                        <a:effectLst/>
                      </a:endParaRPr>
                    </a:p>
                    <a:p>
                      <a:pPr marL="0" marR="0" algn="ctr">
                        <a:lnSpc>
                          <a:spcPct val="107000"/>
                        </a:lnSpc>
                        <a:spcBef>
                          <a:spcPts val="0"/>
                        </a:spcBef>
                        <a:spcAft>
                          <a:spcPts val="800"/>
                        </a:spcAft>
                      </a:pPr>
                      <a:r>
                        <a:rPr lang="en-US" sz="1600">
                          <a:effectLst/>
                        </a:rPr>
                        <a:t>IE</a:t>
                      </a:r>
                      <a:endParaRPr lang="en-US" sz="1500">
                        <a:effectLst/>
                        <a:latin typeface="Calibri" panose="020F0502020204030204" pitchFamily="34" charset="0"/>
                        <a:ea typeface="Calibri" panose="020F0502020204030204" pitchFamily="34" charset="0"/>
                        <a:cs typeface="Arial" panose="020B0604020202020204" pitchFamily="34" charset="0"/>
                      </a:endParaRPr>
                    </a:p>
                  </a:txBody>
                  <a:tcPr marL="92483" marR="92483" marT="0" marB="0" anchor="ct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600" dirty="0">
                          <a:effectLst/>
                        </a:rPr>
                        <a:t>Teacher did not submit a completed goal; and/or</a:t>
                      </a:r>
                      <a:endParaRPr lang="en-US" sz="15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600" dirty="0">
                          <a:effectLst/>
                        </a:rPr>
                        <a:t>Teacher did not provide documentation or strategies utilized to achieve goal.</a:t>
                      </a:r>
                      <a:endParaRPr lang="en-US" sz="1500" dirty="0">
                        <a:effectLst/>
                        <a:latin typeface="Calibri" panose="020F0502020204030204" pitchFamily="34" charset="0"/>
                        <a:ea typeface="Calibri" panose="020F0502020204030204" pitchFamily="34" charset="0"/>
                        <a:cs typeface="Arial" panose="020B0604020202020204" pitchFamily="34" charset="0"/>
                      </a:endParaRPr>
                    </a:p>
                  </a:txBody>
                  <a:tcPr marL="92483" marR="92483" marT="0" marB="0" anchor="ctr"/>
                </a:tc>
                <a:extLst>
                  <a:ext uri="{0D108BD9-81ED-4DB2-BD59-A6C34878D82A}">
                    <a16:rowId xmlns:a16="http://schemas.microsoft.com/office/drawing/2014/main" val="2151952897"/>
                  </a:ext>
                </a:extLst>
              </a:tr>
            </a:tbl>
          </a:graphicData>
        </a:graphic>
      </p:graphicFrame>
      <p:pic>
        <p:nvPicPr>
          <p:cNvPr id="7" name="Audio 6">
            <a:hlinkClick r:id="" action="ppaction://media"/>
            <a:extLst>
              <a:ext uri="{FF2B5EF4-FFF2-40B4-BE49-F238E27FC236}">
                <a16:creationId xmlns:a16="http://schemas.microsoft.com/office/drawing/2014/main" id="{629E1648-E15F-44EC-B5DD-0CF3B40E45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7146388"/>
      </p:ext>
    </p:extLst>
  </p:cSld>
  <p:clrMapOvr>
    <a:masterClrMapping/>
  </p:clrMapOvr>
  <mc:AlternateContent xmlns:mc="http://schemas.openxmlformats.org/markup-compatibility/2006" xmlns:p14="http://schemas.microsoft.com/office/powerpoint/2010/main">
    <mc:Choice Requires="p14">
      <p:transition spd="slow" p14:dur="2000" advTm="40298"/>
    </mc:Choice>
    <mc:Fallback xmlns="">
      <p:transition spd="slow" advTm="40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AF6F-25E5-4CC4-8991-E5CA1A97F635}"/>
              </a:ext>
            </a:extLst>
          </p:cNvPr>
          <p:cNvSpPr>
            <a:spLocks noGrp="1"/>
          </p:cNvSpPr>
          <p:nvPr>
            <p:ph type="title"/>
          </p:nvPr>
        </p:nvSpPr>
        <p:spPr/>
        <p:txBody>
          <a:bodyPr/>
          <a:lstStyle/>
          <a:p>
            <a:r>
              <a:rPr lang="en-US" dirty="0"/>
              <a:t>Non-Tenured Teachers</a:t>
            </a:r>
          </a:p>
        </p:txBody>
      </p:sp>
      <p:sp>
        <p:nvSpPr>
          <p:cNvPr id="3" name="Content Placeholder 2">
            <a:extLst>
              <a:ext uri="{FF2B5EF4-FFF2-40B4-BE49-F238E27FC236}">
                <a16:creationId xmlns:a16="http://schemas.microsoft.com/office/drawing/2014/main" id="{C8798DF5-BEA6-467B-973D-8EF9D6240EB8}"/>
              </a:ext>
            </a:extLst>
          </p:cNvPr>
          <p:cNvSpPr>
            <a:spLocks noGrp="1"/>
          </p:cNvSpPr>
          <p:nvPr>
            <p:ph idx="1"/>
          </p:nvPr>
        </p:nvSpPr>
        <p:spPr/>
        <p:txBody>
          <a:bodyPr/>
          <a:lstStyle/>
          <a:p>
            <a:r>
              <a:rPr lang="en-US" dirty="0"/>
              <a:t>Full Evaluation:  minimum of one observation prior to January 4, 2021. </a:t>
            </a:r>
          </a:p>
          <a:p>
            <a:r>
              <a:rPr lang="en-US" dirty="0"/>
              <a:t>Currently on a PPG or rated overall “ED or IE”:  Minimum of four observations and two evaluations.  Mid-year evaluation completed by January 15, 2021.   </a:t>
            </a:r>
          </a:p>
        </p:txBody>
      </p:sp>
      <p:pic>
        <p:nvPicPr>
          <p:cNvPr id="4" name="Audio 3">
            <a:hlinkClick r:id="" action="ppaction://media"/>
            <a:extLst>
              <a:ext uri="{FF2B5EF4-FFF2-40B4-BE49-F238E27FC236}">
                <a16:creationId xmlns:a16="http://schemas.microsoft.com/office/drawing/2014/main" id="{DFF297F8-0C35-4023-92D1-7717A6E891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6998863"/>
      </p:ext>
    </p:extLst>
  </p:cSld>
  <p:clrMapOvr>
    <a:masterClrMapping/>
  </p:clrMapOvr>
  <mc:AlternateContent xmlns:mc="http://schemas.openxmlformats.org/markup-compatibility/2006" xmlns:p14="http://schemas.microsoft.com/office/powerpoint/2010/main">
    <mc:Choice Requires="p14">
      <p:transition spd="slow" p14:dur="2000" advTm="45291"/>
    </mc:Choice>
    <mc:Fallback xmlns="">
      <p:transition spd="slow" advTm="45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A4ADA-9D98-4FB9-8F76-9201E4DFBD45}"/>
              </a:ext>
            </a:extLst>
          </p:cNvPr>
          <p:cNvSpPr>
            <a:spLocks noGrp="1"/>
          </p:cNvSpPr>
          <p:nvPr>
            <p:ph type="title"/>
          </p:nvPr>
        </p:nvSpPr>
        <p:spPr/>
        <p:txBody>
          <a:bodyPr/>
          <a:lstStyle/>
          <a:p>
            <a:r>
              <a:rPr lang="en-US" dirty="0"/>
              <a:t>Tenured Teachers and Other Staff Members</a:t>
            </a:r>
          </a:p>
        </p:txBody>
      </p:sp>
      <p:graphicFrame>
        <p:nvGraphicFramePr>
          <p:cNvPr id="4" name="Table 4">
            <a:extLst>
              <a:ext uri="{FF2B5EF4-FFF2-40B4-BE49-F238E27FC236}">
                <a16:creationId xmlns:a16="http://schemas.microsoft.com/office/drawing/2014/main" id="{EBED6B64-46D5-4EDD-B05B-E29485AD99BD}"/>
              </a:ext>
            </a:extLst>
          </p:cNvPr>
          <p:cNvGraphicFramePr>
            <a:graphicFrameLocks noGrp="1"/>
          </p:cNvGraphicFramePr>
          <p:nvPr>
            <p:ph idx="1"/>
            <p:extLst>
              <p:ext uri="{D42A27DB-BD31-4B8C-83A1-F6EECF244321}">
                <p14:modId xmlns:p14="http://schemas.microsoft.com/office/powerpoint/2010/main" val="3569020992"/>
              </p:ext>
            </p:extLst>
          </p:nvPr>
        </p:nvGraphicFramePr>
        <p:xfrm>
          <a:off x="3550685" y="1123837"/>
          <a:ext cx="7740167" cy="3840480"/>
        </p:xfrm>
        <a:graphic>
          <a:graphicData uri="http://schemas.openxmlformats.org/drawingml/2006/table">
            <a:tbl>
              <a:tblPr firstRow="1" bandRow="1">
                <a:tableStyleId>{5C22544A-7EE6-4342-B048-85BDC9FD1C3A}</a:tableStyleId>
              </a:tblPr>
              <a:tblGrid>
                <a:gridCol w="1273669">
                  <a:extLst>
                    <a:ext uri="{9D8B030D-6E8A-4147-A177-3AD203B41FA5}">
                      <a16:colId xmlns:a16="http://schemas.microsoft.com/office/drawing/2014/main" val="4139089187"/>
                    </a:ext>
                  </a:extLst>
                </a:gridCol>
                <a:gridCol w="1823087">
                  <a:extLst>
                    <a:ext uri="{9D8B030D-6E8A-4147-A177-3AD203B41FA5}">
                      <a16:colId xmlns:a16="http://schemas.microsoft.com/office/drawing/2014/main" val="1550602119"/>
                    </a:ext>
                  </a:extLst>
                </a:gridCol>
                <a:gridCol w="1555217">
                  <a:extLst>
                    <a:ext uri="{9D8B030D-6E8A-4147-A177-3AD203B41FA5}">
                      <a16:colId xmlns:a16="http://schemas.microsoft.com/office/drawing/2014/main" val="2113672183"/>
                    </a:ext>
                  </a:extLst>
                </a:gridCol>
                <a:gridCol w="1544097">
                  <a:extLst>
                    <a:ext uri="{9D8B030D-6E8A-4147-A177-3AD203B41FA5}">
                      <a16:colId xmlns:a16="http://schemas.microsoft.com/office/drawing/2014/main" val="1563906378"/>
                    </a:ext>
                  </a:extLst>
                </a:gridCol>
                <a:gridCol w="1544097">
                  <a:extLst>
                    <a:ext uri="{9D8B030D-6E8A-4147-A177-3AD203B41FA5}">
                      <a16:colId xmlns:a16="http://schemas.microsoft.com/office/drawing/2014/main" val="1994344473"/>
                    </a:ext>
                  </a:extLst>
                </a:gridCol>
              </a:tblGrid>
              <a:tr h="280283">
                <a:tc>
                  <a:txBody>
                    <a:bodyPr/>
                    <a:lstStyle/>
                    <a:p>
                      <a:endParaRPr lang="en-US" dirty="0"/>
                    </a:p>
                  </a:txBody>
                  <a:tcPr/>
                </a:tc>
                <a:tc>
                  <a:txBody>
                    <a:bodyPr/>
                    <a:lstStyle/>
                    <a:p>
                      <a:r>
                        <a:rPr lang="en-US" dirty="0"/>
                        <a:t>Minimum number of required  Formal Observations</a:t>
                      </a:r>
                    </a:p>
                  </a:txBody>
                  <a:tcPr/>
                </a:tc>
                <a:tc>
                  <a:txBody>
                    <a:bodyPr/>
                    <a:lstStyle/>
                    <a:p>
                      <a:r>
                        <a:rPr lang="en-US" dirty="0"/>
                        <a:t>Minimum number of required Evaluations</a:t>
                      </a:r>
                    </a:p>
                  </a:txBody>
                  <a:tcPr/>
                </a:tc>
                <a:tc>
                  <a:txBody>
                    <a:bodyPr/>
                    <a:lstStyle/>
                    <a:p>
                      <a:r>
                        <a:rPr lang="en-US" dirty="0"/>
                        <a:t>SLO’s and</a:t>
                      </a:r>
                    </a:p>
                    <a:p>
                      <a:r>
                        <a:rPr lang="en-US" dirty="0"/>
                        <a:t>SMART Goals for Other Staff Members </a:t>
                      </a:r>
                    </a:p>
                  </a:txBody>
                  <a:tcPr/>
                </a:tc>
                <a:tc>
                  <a:txBody>
                    <a:bodyPr/>
                    <a:lstStyle/>
                    <a:p>
                      <a:r>
                        <a:rPr lang="en-US" dirty="0"/>
                        <a:t>PDP Development </a:t>
                      </a:r>
                    </a:p>
                  </a:txBody>
                  <a:tcPr/>
                </a:tc>
                <a:extLst>
                  <a:ext uri="{0D108BD9-81ED-4DB2-BD59-A6C34878D82A}">
                    <a16:rowId xmlns:a16="http://schemas.microsoft.com/office/drawing/2014/main" val="2510799371"/>
                  </a:ext>
                </a:extLst>
              </a:tr>
              <a:tr h="370840">
                <a:tc>
                  <a:txBody>
                    <a:bodyPr/>
                    <a:lstStyle/>
                    <a:p>
                      <a:r>
                        <a:rPr lang="en-US" b="1" dirty="0"/>
                        <a:t>Student Learning Growth Year </a:t>
                      </a:r>
                    </a:p>
                  </a:txBody>
                  <a:tcPr/>
                </a:tc>
                <a:tc>
                  <a:txBody>
                    <a:bodyPr/>
                    <a:lstStyle/>
                    <a:p>
                      <a:r>
                        <a:rPr lang="en-US" dirty="0"/>
                        <a:t>0 *</a:t>
                      </a:r>
                    </a:p>
                    <a:p>
                      <a:r>
                        <a:rPr lang="en-US" dirty="0"/>
                        <a:t>*with 2 prior years of “Effective” Ratings</a:t>
                      </a:r>
                    </a:p>
                  </a:txBody>
                  <a:tcPr/>
                </a:tc>
                <a:tc>
                  <a:txBody>
                    <a:bodyPr/>
                    <a:lstStyle/>
                    <a:p>
                      <a:r>
                        <a:rPr lang="en-US" dirty="0"/>
                        <a:t>0**</a:t>
                      </a:r>
                    </a:p>
                    <a:p>
                      <a:r>
                        <a:rPr lang="en-US" dirty="0"/>
                        <a:t>Unless 2 observations have been conducted.</a:t>
                      </a:r>
                    </a:p>
                  </a:txBody>
                  <a:tcPr/>
                </a:tc>
                <a:tc>
                  <a:txBody>
                    <a:bodyPr/>
                    <a:lstStyle/>
                    <a:p>
                      <a:r>
                        <a:rPr lang="en-US" dirty="0"/>
                        <a:t>Yes: Rate on the rubric</a:t>
                      </a:r>
                    </a:p>
                    <a:p>
                      <a:r>
                        <a:rPr lang="en-US" dirty="0"/>
                        <a:t> </a:t>
                      </a:r>
                    </a:p>
                  </a:txBody>
                  <a:tcPr/>
                </a:tc>
                <a:tc>
                  <a:txBody>
                    <a:bodyPr/>
                    <a:lstStyle/>
                    <a:p>
                      <a:r>
                        <a:rPr lang="en-US" dirty="0"/>
                        <a:t>Update Optional </a:t>
                      </a:r>
                    </a:p>
                  </a:txBody>
                  <a:tcPr/>
                </a:tc>
                <a:extLst>
                  <a:ext uri="{0D108BD9-81ED-4DB2-BD59-A6C34878D82A}">
                    <a16:rowId xmlns:a16="http://schemas.microsoft.com/office/drawing/2014/main" val="1873868259"/>
                  </a:ext>
                </a:extLst>
              </a:tr>
              <a:tr h="370840">
                <a:tc>
                  <a:txBody>
                    <a:bodyPr/>
                    <a:lstStyle/>
                    <a:p>
                      <a:r>
                        <a:rPr lang="en-US" b="1" dirty="0"/>
                        <a:t>Full Evaluation Cycle </a:t>
                      </a:r>
                    </a:p>
                  </a:txBody>
                  <a:tcPr/>
                </a:tc>
                <a:tc>
                  <a:txBody>
                    <a:bodyPr/>
                    <a:lstStyle/>
                    <a:p>
                      <a:r>
                        <a:rPr lang="en-US" dirty="0"/>
                        <a:t>2</a:t>
                      </a:r>
                    </a:p>
                  </a:txBody>
                  <a:tcPr/>
                </a:tc>
                <a:tc>
                  <a:txBody>
                    <a:bodyPr/>
                    <a:lstStyle/>
                    <a:p>
                      <a:r>
                        <a:rPr lang="en-US" dirty="0"/>
                        <a:t>1</a:t>
                      </a:r>
                    </a:p>
                  </a:txBody>
                  <a:tcPr/>
                </a:tc>
                <a:tc>
                  <a:txBody>
                    <a:bodyPr/>
                    <a:lstStyle/>
                    <a:p>
                      <a:r>
                        <a:rPr lang="en-US" dirty="0"/>
                        <a:t>Yes:  Rate based on the rubric</a:t>
                      </a:r>
                    </a:p>
                  </a:txBody>
                  <a:tcPr/>
                </a:tc>
                <a:tc>
                  <a:txBody>
                    <a:bodyPr/>
                    <a:lstStyle/>
                    <a:p>
                      <a:r>
                        <a:rPr lang="en-US" dirty="0"/>
                        <a:t>Update Required</a:t>
                      </a:r>
                    </a:p>
                  </a:txBody>
                  <a:tcPr/>
                </a:tc>
                <a:extLst>
                  <a:ext uri="{0D108BD9-81ED-4DB2-BD59-A6C34878D82A}">
                    <a16:rowId xmlns:a16="http://schemas.microsoft.com/office/drawing/2014/main" val="1979901864"/>
                  </a:ext>
                </a:extLst>
              </a:tr>
            </a:tbl>
          </a:graphicData>
        </a:graphic>
      </p:graphicFrame>
      <p:sp>
        <p:nvSpPr>
          <p:cNvPr id="5" name="Content Placeholder 2">
            <a:extLst>
              <a:ext uri="{FF2B5EF4-FFF2-40B4-BE49-F238E27FC236}">
                <a16:creationId xmlns:a16="http://schemas.microsoft.com/office/drawing/2014/main" id="{65159000-01E9-4AB1-8F21-844DAC862175}"/>
              </a:ext>
            </a:extLst>
          </p:cNvPr>
          <p:cNvSpPr txBox="1">
            <a:spLocks/>
          </p:cNvSpPr>
          <p:nvPr/>
        </p:nvSpPr>
        <p:spPr>
          <a:xfrm>
            <a:off x="3869268" y="5380382"/>
            <a:ext cx="7315200" cy="604365"/>
          </a:xfrm>
          <a:prstGeom prst="rect">
            <a:avLst/>
          </a:prstGeom>
        </p:spPr>
        <p:txBody>
          <a:bodyPr vert="horz" lIns="91440" tIns="45720" rIns="91440" bIns="45720" rtlCol="0" anchor="ctr">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b="1" i="1" dirty="0"/>
              <a:t>“Other Staff Members” include school counselors, psychologists, media specialists, etc. </a:t>
            </a:r>
          </a:p>
        </p:txBody>
      </p:sp>
      <p:pic>
        <p:nvPicPr>
          <p:cNvPr id="3" name="Audio 2">
            <a:hlinkClick r:id="" action="ppaction://media"/>
            <a:extLst>
              <a:ext uri="{FF2B5EF4-FFF2-40B4-BE49-F238E27FC236}">
                <a16:creationId xmlns:a16="http://schemas.microsoft.com/office/drawing/2014/main" id="{38CC265F-B025-48A8-8450-CC347A36C0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2108546"/>
      </p:ext>
    </p:extLst>
  </p:cSld>
  <p:clrMapOvr>
    <a:masterClrMapping/>
  </p:clrMapOvr>
  <mc:AlternateContent xmlns:mc="http://schemas.openxmlformats.org/markup-compatibility/2006" xmlns:p14="http://schemas.microsoft.com/office/powerpoint/2010/main">
    <mc:Choice Requires="p14">
      <p:transition spd="slow" p14:dur="2000" advTm="75425"/>
    </mc:Choice>
    <mc:Fallback xmlns="">
      <p:transition spd="slow" advTm="7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9.4"/>
</p:tagLst>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245</TotalTime>
  <Words>1315</Words>
  <Application>Microsoft Office PowerPoint</Application>
  <PresentationFormat>Widescreen</PresentationFormat>
  <Paragraphs>115</Paragraphs>
  <Slides>11</Slides>
  <Notes>8</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Calibri</vt:lpstr>
      <vt:lpstr>Corbel</vt:lpstr>
      <vt:lpstr>Symbol</vt:lpstr>
      <vt:lpstr>Times New Roman</vt:lpstr>
      <vt:lpstr>Wingdings 2</vt:lpstr>
      <vt:lpstr>Frame</vt:lpstr>
      <vt:lpstr>Observation and Evaluation Process 2020-2021</vt:lpstr>
      <vt:lpstr>Purposes for Observation and Evaluation </vt:lpstr>
      <vt:lpstr>Compliance</vt:lpstr>
      <vt:lpstr>Considerations</vt:lpstr>
      <vt:lpstr>Observation Tool</vt:lpstr>
      <vt:lpstr>Observation Logistics</vt:lpstr>
      <vt:lpstr>SLO’s and SMART Goals</vt:lpstr>
      <vt:lpstr>Non-Tenured Teachers</vt:lpstr>
      <vt:lpstr>Tenured Teachers and Other Staff Members</vt:lpstr>
      <vt:lpstr>Teachers on PPGs</vt:lpstr>
      <vt:lpstr>Our Goal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 and Evaluation Process 2020-2021</dc:title>
  <dc:creator>Carpenter, Peter</dc:creator>
  <cp:lastModifiedBy>Bilodeau, Lindsay</cp:lastModifiedBy>
  <cp:revision>5</cp:revision>
  <dcterms:created xsi:type="dcterms:W3CDTF">2020-10-16T11:51:45Z</dcterms:created>
  <dcterms:modified xsi:type="dcterms:W3CDTF">2020-11-09T14:58:53Z</dcterms:modified>
</cp:coreProperties>
</file>