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21E13E-979B-4841-BCEA-93FA16C3292F}"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232426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E13E-979B-4841-BCEA-93FA16C3292F}"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317740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E13E-979B-4841-BCEA-93FA16C3292F}"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383802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A76323B-A3BE-4AD6-A7EF-6D309AED4BB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160633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6323B-A3BE-4AD6-A7EF-6D309AED4BB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2941557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6323B-A3BE-4AD6-A7EF-6D309AED4BB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399690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76323B-A3BE-4AD6-A7EF-6D309AED4BBD}"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2769830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A76323B-A3BE-4AD6-A7EF-6D309AED4BBD}"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1948581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76323B-A3BE-4AD6-A7EF-6D309AED4BBD}"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1413038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6323B-A3BE-4AD6-A7EF-6D309AED4BBD}"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1800210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00087"/>
            <a:ext cx="5111750" cy="5472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62137"/>
            <a:ext cx="3008313" cy="431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6323B-A3BE-4AD6-A7EF-6D309AED4BBD}"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107325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E13E-979B-4841-BCEA-93FA16C3292F}"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472802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6323B-A3BE-4AD6-A7EF-6D309AED4BBD}"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632423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6323B-A3BE-4AD6-A7EF-6D309AED4BB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3621833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6323B-A3BE-4AD6-A7EF-6D309AED4BBD}"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E7412-1942-49B8-85DE-AFECD7DFC1BE}" type="slidenum">
              <a:rPr lang="en-US" smtClean="0"/>
              <a:t>‹#›</a:t>
            </a:fld>
            <a:endParaRPr lang="en-US"/>
          </a:p>
        </p:txBody>
      </p:sp>
    </p:spTree>
    <p:extLst>
      <p:ext uri="{BB962C8B-B14F-4D97-AF65-F5344CB8AC3E}">
        <p14:creationId xmlns:p14="http://schemas.microsoft.com/office/powerpoint/2010/main" val="3364906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5438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7543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8A5E9A5-C24E-42B1-88D6-E3785FEB6F1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27066755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5E9A5-C24E-42B1-88D6-E3785FEB6F1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38859516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0"/>
            <a:ext cx="75438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2906713"/>
            <a:ext cx="75437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8A5E9A5-C24E-42B1-88D6-E3785FEB6F1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15756865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657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600200"/>
            <a:ext cx="3657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8A5E9A5-C24E-42B1-88D6-E3785FEB6F17}"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7240590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A5E9A5-C24E-42B1-88D6-E3785FEB6F17}"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2378549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A5E9A5-C24E-42B1-88D6-E3785FEB6F17}"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3111421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5E9A5-C24E-42B1-88D6-E3785FEB6F17}"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60558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1E13E-979B-4841-BCEA-93FA16C3292F}"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3858645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5E9A5-C24E-42B1-88D6-E3785FEB6F17}"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392351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5E9A5-C24E-42B1-88D6-E3785FEB6F17}"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25853195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5E9A5-C24E-42B1-88D6-E3785FEB6F1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36292085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5E9A5-C24E-42B1-88D6-E3785FEB6F1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749AB-698F-4617-AD91-33A6FA0605E8}" type="slidenum">
              <a:rPr lang="en-US" smtClean="0"/>
              <a:t>‹#›</a:t>
            </a:fld>
            <a:endParaRPr lang="en-US"/>
          </a:p>
        </p:txBody>
      </p:sp>
    </p:spTree>
    <p:extLst>
      <p:ext uri="{BB962C8B-B14F-4D97-AF65-F5344CB8AC3E}">
        <p14:creationId xmlns:p14="http://schemas.microsoft.com/office/powerpoint/2010/main" val="597740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1E13E-979B-4841-BCEA-93FA16C3292F}"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128988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1E13E-979B-4841-BCEA-93FA16C3292F}"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10483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1E13E-979B-4841-BCEA-93FA16C3292F}"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7317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E13E-979B-4841-BCEA-93FA16C3292F}"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222319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09737"/>
            <a:ext cx="3008313" cy="4386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E13E-979B-4841-BCEA-93FA16C3292F}"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354381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E13E-979B-4841-BCEA-93FA16C3292F}"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4FF85-DFF2-49A3-869D-4BE3C7A44005}" type="slidenum">
              <a:rPr lang="en-US" smtClean="0"/>
              <a:t>‹#›</a:t>
            </a:fld>
            <a:endParaRPr lang="en-US"/>
          </a:p>
        </p:txBody>
      </p:sp>
    </p:spTree>
    <p:extLst>
      <p:ext uri="{BB962C8B-B14F-4D97-AF65-F5344CB8AC3E}">
        <p14:creationId xmlns:p14="http://schemas.microsoft.com/office/powerpoint/2010/main" val="27711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6836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E13E-979B-4841-BCEA-93FA16C3292F}" type="datetimeFigureOut">
              <a:rPr lang="en-US" smtClean="0"/>
              <a:t>6/23/2014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4FF85-DFF2-49A3-869D-4BE3C7A44005}" type="slidenum">
              <a:rPr lang="en-US" smtClean="0"/>
              <a:t>‹#›</a:t>
            </a:fld>
            <a:endParaRPr lang="en-US"/>
          </a:p>
        </p:txBody>
      </p:sp>
      <p:sp>
        <p:nvSpPr>
          <p:cNvPr id="7" name="Rectangle 6"/>
          <p:cNvSpPr/>
          <p:nvPr/>
        </p:nvSpPr>
        <p:spPr>
          <a:xfrm>
            <a:off x="0" y="0"/>
            <a:ext cx="381000" cy="6320627"/>
          </a:xfrm>
          <a:prstGeom prst="rect">
            <a:avLst/>
          </a:prstGeom>
          <a:gradFill flip="none" rotWithShape="1">
            <a:gsLst>
              <a:gs pos="0">
                <a:srgbClr val="7AC143">
                  <a:tint val="66000"/>
                  <a:satMod val="160000"/>
                </a:srgbClr>
              </a:gs>
              <a:gs pos="100000">
                <a:schemeClr val="bg1"/>
              </a:gs>
              <a:gs pos="34000">
                <a:srgbClr val="7AC143">
                  <a:tint val="44500"/>
                  <a:satMod val="160000"/>
                </a:srgbClr>
              </a:gs>
              <a:gs pos="67000">
                <a:srgbClr val="7AC143">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gonal Stripe 7"/>
          <p:cNvSpPr/>
          <p:nvPr/>
        </p:nvSpPr>
        <p:spPr>
          <a:xfrm>
            <a:off x="0" y="-11546"/>
            <a:ext cx="1078132" cy="1154545"/>
          </a:xfrm>
          <a:prstGeom prst="diagStripe">
            <a:avLst>
              <a:gd name="adj" fmla="val 35978"/>
            </a:avLst>
          </a:prstGeom>
          <a:solidFill>
            <a:srgbClr val="26B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a:off x="381000" y="685800"/>
            <a:ext cx="8763000" cy="0"/>
          </a:xfrm>
          <a:prstGeom prst="line">
            <a:avLst/>
          </a:prstGeom>
          <a:ln w="12700">
            <a:solidFill>
              <a:srgbClr val="26B5A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248400"/>
            <a:ext cx="9144000" cy="0"/>
          </a:xfrm>
          <a:prstGeom prst="line">
            <a:avLst/>
          </a:prstGeom>
          <a:ln w="38100">
            <a:solidFill>
              <a:srgbClr val="266090"/>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499" y="184726"/>
            <a:ext cx="324701" cy="381000"/>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08650" y="63625"/>
            <a:ext cx="1148666" cy="623202"/>
          </a:xfrm>
          <a:prstGeom prst="rect">
            <a:avLst/>
          </a:prstGeom>
        </p:spPr>
      </p:pic>
    </p:spTree>
    <p:extLst>
      <p:ext uri="{BB962C8B-B14F-4D97-AF65-F5344CB8AC3E}">
        <p14:creationId xmlns:p14="http://schemas.microsoft.com/office/powerpoint/2010/main" val="112733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b="1" kern="1200">
          <a:solidFill>
            <a:srgbClr val="124679"/>
          </a:solidFill>
          <a:latin typeface="Century Gothic" pitchFamily="34" charset="0"/>
          <a:ea typeface="+mj-ea"/>
          <a:cs typeface="+mj-cs"/>
        </a:defRPr>
      </a:lvl1pPr>
    </p:titleStyle>
    <p:bodyStyle>
      <a:lvl1pPr marL="457200" indent="-457200" algn="l" defTabSz="914400" rtl="0" eaLnBrk="1" latinLnBrk="0" hangingPunct="1">
        <a:spcBef>
          <a:spcPct val="20000"/>
        </a:spcBef>
        <a:buFontTx/>
        <a:buBlip>
          <a:blip r:embed="rId15"/>
        </a:buBlip>
        <a:defRPr sz="2800" b="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Garamond" pitchFamily="18" charset="0"/>
          <a:ea typeface="+mn-ea"/>
          <a:cs typeface="+mn-cs"/>
        </a:defRPr>
      </a:lvl2pPr>
      <a:lvl3pPr marL="1257300" indent="-342900" algn="l" defTabSz="914400" rtl="0" eaLnBrk="1" latinLnBrk="0" hangingPunct="1">
        <a:spcBef>
          <a:spcPct val="20000"/>
        </a:spcBef>
        <a:buFont typeface="Garamond" pitchFamily="18" charset="0"/>
        <a:buChar char="-"/>
        <a:defRPr sz="2000" b="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6268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6323B-A3BE-4AD6-A7EF-6D309AED4BBD}" type="datetimeFigureOut">
              <a:rPr lang="en-US" smtClean="0"/>
              <a:t>6/23/2014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E7412-1942-49B8-85DE-AFECD7DFC1BE}" type="slidenum">
              <a:rPr lang="en-US" smtClean="0"/>
              <a:t>‹#›</a:t>
            </a:fld>
            <a:endParaRPr lang="en-US"/>
          </a:p>
        </p:txBody>
      </p:sp>
      <p:cxnSp>
        <p:nvCxnSpPr>
          <p:cNvPr id="7" name="Straight Connector 6"/>
          <p:cNvCxnSpPr/>
          <p:nvPr/>
        </p:nvCxnSpPr>
        <p:spPr>
          <a:xfrm>
            <a:off x="1752600" y="457200"/>
            <a:ext cx="7391400" cy="0"/>
          </a:xfrm>
          <a:prstGeom prst="line">
            <a:avLst/>
          </a:prstGeom>
          <a:ln w="38100">
            <a:solidFill>
              <a:srgbClr val="266090"/>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5400000">
            <a:off x="5173603" y="-3573399"/>
            <a:ext cx="396994" cy="7543800"/>
          </a:xfrm>
          <a:prstGeom prst="rect">
            <a:avLst/>
          </a:prstGeom>
          <a:gradFill flip="none" rotWithShape="1">
            <a:gsLst>
              <a:gs pos="0">
                <a:srgbClr val="26B5A0">
                  <a:tint val="66000"/>
                  <a:satMod val="160000"/>
                </a:srgbClr>
              </a:gs>
              <a:gs pos="34000">
                <a:srgbClr val="26B5A0">
                  <a:tint val="44500"/>
                  <a:satMod val="160000"/>
                </a:srgbClr>
              </a:gs>
              <a:gs pos="100000">
                <a:schemeClr val="bg1"/>
              </a:gs>
              <a:gs pos="67000">
                <a:srgbClr val="26B5A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184396"/>
            <a:ext cx="1447800" cy="425204"/>
          </a:xfrm>
          <a:prstGeom prst="rect">
            <a:avLst/>
          </a:prstGeom>
        </p:spPr>
      </p:pic>
    </p:spTree>
    <p:extLst>
      <p:ext uri="{BB962C8B-B14F-4D97-AF65-F5344CB8AC3E}">
        <p14:creationId xmlns:p14="http://schemas.microsoft.com/office/powerpoint/2010/main" val="6679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lang="en-US" sz="3200" b="1" kern="1200" dirty="0">
          <a:solidFill>
            <a:srgbClr val="124679"/>
          </a:solidFill>
          <a:latin typeface="Century Gothic" pitchFamily="34" charset="0"/>
          <a:ea typeface="+mj-ea"/>
          <a:cs typeface="+mj-cs"/>
        </a:defRPr>
      </a:lvl1pPr>
    </p:titleStyle>
    <p:bodyStyle>
      <a:lvl1pPr marL="342900" indent="-342900" algn="l" defTabSz="914400" rtl="0" eaLnBrk="1" latinLnBrk="0" hangingPunct="1">
        <a:spcBef>
          <a:spcPct val="20000"/>
        </a:spcBef>
        <a:buFontTx/>
        <a:buBlip>
          <a:blip r:embed="rId14"/>
        </a:buBlip>
        <a:defRPr lang="en-US" sz="2800" b="0" kern="1200" dirty="0" smtClean="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Garamond" pitchFamily="18"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0"/>
            <a:ext cx="1143000" cy="6320627"/>
          </a:xfrm>
          <a:prstGeom prst="rect">
            <a:avLst/>
          </a:prstGeom>
          <a:gradFill flip="none" rotWithShape="1">
            <a:gsLst>
              <a:gs pos="0">
                <a:srgbClr val="7AC143">
                  <a:tint val="66000"/>
                  <a:satMod val="160000"/>
                </a:srgbClr>
              </a:gs>
              <a:gs pos="100000">
                <a:schemeClr val="bg1"/>
              </a:gs>
              <a:gs pos="34000">
                <a:srgbClr val="7AC143">
                  <a:tint val="44500"/>
                  <a:satMod val="160000"/>
                </a:srgbClr>
              </a:gs>
              <a:gs pos="67000">
                <a:srgbClr val="7AC143">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0" y="6096000"/>
            <a:ext cx="9144000" cy="374064"/>
            <a:chOff x="0" y="6213768"/>
            <a:chExt cx="9144000" cy="374064"/>
          </a:xfrm>
        </p:grpSpPr>
        <p:cxnSp>
          <p:nvCxnSpPr>
            <p:cNvPr id="18" name="Straight Connector 17"/>
            <p:cNvCxnSpPr/>
            <p:nvPr/>
          </p:nvCxnSpPr>
          <p:spPr>
            <a:xfrm>
              <a:off x="0" y="6400800"/>
              <a:ext cx="7315200" cy="0"/>
            </a:xfrm>
            <a:prstGeom prst="line">
              <a:avLst/>
            </a:prstGeom>
            <a:ln w="38100">
              <a:solidFill>
                <a:srgbClr val="26609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63000" y="6400800"/>
              <a:ext cx="381000" cy="0"/>
            </a:xfrm>
            <a:prstGeom prst="line">
              <a:avLst/>
            </a:prstGeom>
            <a:ln w="38100">
              <a:solidFill>
                <a:srgbClr val="266090"/>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13129" y="6213768"/>
              <a:ext cx="1273671" cy="374064"/>
            </a:xfrm>
            <a:prstGeom prst="rect">
              <a:avLst/>
            </a:prstGeom>
          </p:spPr>
        </p:pic>
      </p:grpSp>
      <p:sp>
        <p:nvSpPr>
          <p:cNvPr id="21" name="Rectangle 20"/>
          <p:cNvSpPr/>
          <p:nvPr/>
        </p:nvSpPr>
        <p:spPr>
          <a:xfrm>
            <a:off x="0" y="0"/>
            <a:ext cx="304800" cy="6320627"/>
          </a:xfrm>
          <a:prstGeom prst="rect">
            <a:avLst/>
          </a:prstGeom>
          <a:gradFill flip="none" rotWithShape="1">
            <a:gsLst>
              <a:gs pos="0">
                <a:srgbClr val="26B5A0">
                  <a:tint val="66000"/>
                  <a:satMod val="160000"/>
                </a:srgbClr>
              </a:gs>
              <a:gs pos="34000">
                <a:srgbClr val="26B5A0">
                  <a:tint val="44500"/>
                  <a:satMod val="160000"/>
                </a:srgbClr>
              </a:gs>
              <a:gs pos="100000">
                <a:schemeClr val="bg1"/>
              </a:gs>
              <a:gs pos="67000">
                <a:srgbClr val="26B5A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305554" y="0"/>
            <a:ext cx="0" cy="6858000"/>
          </a:xfrm>
          <a:prstGeom prst="line">
            <a:avLst/>
          </a:prstGeom>
          <a:ln w="28575">
            <a:solidFill>
              <a:srgbClr val="266090"/>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371600" y="274638"/>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1600200"/>
            <a:ext cx="7543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5E9A5-C24E-42B1-88D6-E3785FEB6F17}" type="datetimeFigureOut">
              <a:rPr lang="en-US" smtClean="0"/>
              <a:t>6/23/2014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749AB-698F-4617-AD91-33A6FA0605E8}" type="slidenum">
              <a:rPr lang="en-US" smtClean="0"/>
              <a:pPr/>
              <a:t>‹#›</a:t>
            </a:fld>
            <a:endParaRPr lang="en-US"/>
          </a:p>
        </p:txBody>
      </p:sp>
    </p:spTree>
    <p:extLst>
      <p:ext uri="{BB962C8B-B14F-4D97-AF65-F5344CB8AC3E}">
        <p14:creationId xmlns:p14="http://schemas.microsoft.com/office/powerpoint/2010/main" val="278273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3000" b="1" kern="1200">
          <a:solidFill>
            <a:srgbClr val="124679"/>
          </a:solidFill>
          <a:latin typeface="Century Gothic" pitchFamily="34" charset="0"/>
          <a:ea typeface="+mj-ea"/>
          <a:cs typeface="+mj-cs"/>
        </a:defRPr>
      </a:lvl1pPr>
    </p:titleStyle>
    <p:bodyStyle>
      <a:lvl1pPr marL="342900" indent="-342900" algn="l" defTabSz="914400" rtl="0" eaLnBrk="1" latinLnBrk="0" hangingPunct="1">
        <a:spcBef>
          <a:spcPct val="20000"/>
        </a:spcBef>
        <a:buFontTx/>
        <a:buBlip>
          <a:blip r:embed="rId14"/>
        </a:buBlip>
        <a:defRPr sz="28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Audio and Video Recording in Harford County Public Schools</a:t>
            </a:r>
            <a:endParaRPr lang="en-US" dirty="0"/>
          </a:p>
        </p:txBody>
      </p:sp>
      <p:sp>
        <p:nvSpPr>
          <p:cNvPr id="3" name="Subtitle 2"/>
          <p:cNvSpPr>
            <a:spLocks noGrp="1"/>
          </p:cNvSpPr>
          <p:nvPr>
            <p:ph type="subTitle" idx="1"/>
          </p:nvPr>
        </p:nvSpPr>
        <p:spPr/>
        <p:txBody>
          <a:bodyPr/>
          <a:lstStyle/>
          <a:p>
            <a:r>
              <a:rPr lang="en-US" dirty="0" smtClean="0"/>
              <a:t>Information for Field Observation Students, Student Interns, and HCPS Host Teachers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1087287"/>
      </p:ext>
    </p:extLst>
  </p:cSld>
  <p:clrMapOvr>
    <a:masterClrMapping/>
  </p:clrMapOvr>
  <mc:AlternateContent xmlns:mc="http://schemas.openxmlformats.org/markup-compatibility/2006">
    <mc:Choice xmlns:p14="http://schemas.microsoft.com/office/powerpoint/2010/main" Requires="p14">
      <p:transition spd="slow" p14:dur="2000" advTm="96420"/>
    </mc:Choice>
    <mc:Fallback>
      <p:transition spd="slow" advTm="96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Steps</a:t>
            </a:r>
            <a:endParaRPr lang="en-US" dirty="0"/>
          </a:p>
        </p:txBody>
      </p:sp>
      <p:sp>
        <p:nvSpPr>
          <p:cNvPr id="3" name="Content Placeholder 2"/>
          <p:cNvSpPr>
            <a:spLocks noGrp="1"/>
          </p:cNvSpPr>
          <p:nvPr>
            <p:ph idx="1"/>
          </p:nvPr>
        </p:nvSpPr>
        <p:spPr/>
        <p:txBody>
          <a:bodyPr/>
          <a:lstStyle/>
          <a:p>
            <a:r>
              <a:rPr lang="en-US" dirty="0" smtClean="0"/>
              <a:t>Prior to any audio or video recording in HCPS, the following must occur:</a:t>
            </a:r>
          </a:p>
          <a:p>
            <a:pPr lvl="1"/>
            <a:r>
              <a:rPr lang="en-US" dirty="0" smtClean="0"/>
              <a:t>Share the purpose and plan with your host teacher.</a:t>
            </a:r>
          </a:p>
          <a:p>
            <a:pPr lvl="1"/>
            <a:r>
              <a:rPr lang="en-US" dirty="0" smtClean="0"/>
              <a:t>Share the purpose and plan with the school Principal.</a:t>
            </a:r>
          </a:p>
          <a:p>
            <a:pPr lvl="1"/>
            <a:r>
              <a:rPr lang="en-US" dirty="0" smtClean="0"/>
              <a:t>If either the host or the Principal deny your request, you may not proceed with audio or </a:t>
            </a:r>
            <a:r>
              <a:rPr lang="en-US" dirty="0" smtClean="0"/>
              <a:t>video recording.</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23210857"/>
      </p:ext>
    </p:extLst>
  </p:cSld>
  <p:clrMapOvr>
    <a:masterClrMapping/>
  </p:clrMapOvr>
  <mc:AlternateContent xmlns:mc="http://schemas.openxmlformats.org/markup-compatibility/2006">
    <mc:Choice xmlns:p14="http://schemas.microsoft.com/office/powerpoint/2010/main" Requires="p14">
      <p:transition spd="slow" p14:dur="2000" advTm="94967"/>
    </mc:Choice>
    <mc:Fallback>
      <p:transition spd="slow" advTm="949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Permission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both the host teacher and the Principal accept your request for audio or video recording, you must obtain </a:t>
            </a:r>
            <a:r>
              <a:rPr lang="en-US" b="1" u="sng" dirty="0" smtClean="0"/>
              <a:t>written</a:t>
            </a:r>
            <a:r>
              <a:rPr lang="en-US" dirty="0" smtClean="0"/>
              <a:t> parental/guardian permission for each child who will be included in any fashion on the audio or video recording.</a:t>
            </a:r>
          </a:p>
          <a:p>
            <a:r>
              <a:rPr lang="en-US" dirty="0" smtClean="0"/>
              <a:t>You must also check with the school to identify any student whose parent(s)/guardian(s) indicated in the HCPS standardized authorization form that video or other images of their child are not permissible.  </a:t>
            </a:r>
          </a:p>
          <a:p>
            <a:r>
              <a:rPr lang="en-US" dirty="0" smtClean="0"/>
              <a:t>You may only include the audio or video recording of students for whom you have obtained written parental/guardian permission.</a:t>
            </a:r>
          </a:p>
          <a:p>
            <a:r>
              <a:rPr lang="en-US" dirty="0" smtClean="0"/>
              <a:t>You must keep the original copy of each permission form with the school.</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27655704"/>
      </p:ext>
    </p:extLst>
  </p:cSld>
  <p:clrMapOvr>
    <a:masterClrMapping/>
  </p:clrMapOvr>
  <mc:AlternateContent xmlns:mc="http://schemas.openxmlformats.org/markup-compatibility/2006">
    <mc:Choice xmlns:p14="http://schemas.microsoft.com/office/powerpoint/2010/main" Requires="p14">
      <p:transition spd="slow" p14:dur="2000" advTm="81308"/>
    </mc:Choice>
    <mc:Fallback>
      <p:transition spd="slow" advTm="81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Audio or Video Recordings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may only use an audio or video recording for its intended purpose.  For many of you, this means that the video is </a:t>
            </a:r>
            <a:r>
              <a:rPr lang="en-US" b="1" dirty="0" smtClean="0"/>
              <a:t>only</a:t>
            </a:r>
            <a:r>
              <a:rPr lang="en-US" dirty="0" smtClean="0"/>
              <a:t> to be used as a way for your University to evaluate your performance.  </a:t>
            </a:r>
          </a:p>
          <a:p>
            <a:r>
              <a:rPr lang="en-US" dirty="0" smtClean="0"/>
              <a:t>You may not distribute or publish the audio or video recording in any fashion at any time.</a:t>
            </a:r>
          </a:p>
          <a:p>
            <a:r>
              <a:rPr lang="en-US" dirty="0" smtClean="0"/>
              <a:t>You may </a:t>
            </a:r>
            <a:r>
              <a:rPr lang="en-US" u="sng" dirty="0" smtClean="0"/>
              <a:t>not</a:t>
            </a:r>
            <a:r>
              <a:rPr lang="en-US" dirty="0" smtClean="0"/>
              <a:t>, at any time, upload your audio or video recording (or any clips) to any social media site. </a:t>
            </a:r>
          </a:p>
          <a:p>
            <a:r>
              <a:rPr lang="en-US" dirty="0" smtClean="0"/>
              <a:t>Once your audio or video recording has been submitted to your University for its intended purpose, you must delete any other copy of the audio or video recording.</a:t>
            </a:r>
          </a:p>
          <a:p>
            <a:r>
              <a:rPr lang="en-US" dirty="0" smtClean="0"/>
              <a:t>Your host teacher will verify that all audio and video recordings have been deleted from all devices prior to the conclusion of your experience in HCPS.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9097596"/>
      </p:ext>
    </p:extLst>
  </p:cSld>
  <p:clrMapOvr>
    <a:masterClrMapping/>
  </p:clrMapOvr>
  <mc:AlternateContent xmlns:mc="http://schemas.openxmlformats.org/markup-compatibility/2006">
    <mc:Choice xmlns:p14="http://schemas.microsoft.com/office/powerpoint/2010/main" Requires="p14">
      <p:transition spd="slow" p14:dur="2000" advTm="80128"/>
    </mc:Choice>
    <mc:Fallback>
      <p:transition spd="slow" advTm="80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lstStyle/>
          <a:p>
            <a:r>
              <a:rPr lang="en-US" dirty="0" smtClean="0"/>
              <a:t>Posting an audio or video recording to any social media site, failure to delete any audio or video recording, or any other inappropriate use of an audio or video recording may result in disciplinary action by your University as well as dismissal from your placement in HCPS.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63270827"/>
      </p:ext>
    </p:extLst>
  </p:cSld>
  <p:clrMapOvr>
    <a:masterClrMapping/>
  </p:clrMapOvr>
  <mc:AlternateContent xmlns:mc="http://schemas.openxmlformats.org/markup-compatibility/2006">
    <mc:Choice xmlns:p14="http://schemas.microsoft.com/office/powerpoint/2010/main" Requires="p14">
      <p:transition spd="slow" p14:dur="2000" advTm="33055"/>
    </mc:Choice>
    <mc:Fallback>
      <p:transition spd="slow" advTm="33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HCPS </a:t>
            </a:r>
            <a:endParaRPr lang="en-US" dirty="0"/>
          </a:p>
        </p:txBody>
      </p:sp>
      <p:sp>
        <p:nvSpPr>
          <p:cNvPr id="3" name="Content Placeholder 2"/>
          <p:cNvSpPr>
            <a:spLocks noGrp="1"/>
          </p:cNvSpPr>
          <p:nvPr>
            <p:ph idx="1"/>
          </p:nvPr>
        </p:nvSpPr>
        <p:spPr/>
        <p:txBody>
          <a:bodyPr/>
          <a:lstStyle/>
          <a:p>
            <a:r>
              <a:rPr lang="en-US" dirty="0" smtClean="0"/>
              <a:t>Your host teacher will help you to understand the acceptable use policy, social media policy, and cell phone policy for HCPS.</a:t>
            </a:r>
          </a:p>
          <a:p>
            <a:r>
              <a:rPr lang="en-US" dirty="0" smtClean="0"/>
              <a:t>Your host teacher will model appropriate and professional use of social media.</a:t>
            </a:r>
          </a:p>
          <a:p>
            <a:r>
              <a:rPr lang="en-US" dirty="0" smtClean="0"/>
              <a:t>Host teachers will not post anything negative about your performance or any aspect of your time in HCPS to any social media site.</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1936400"/>
      </p:ext>
    </p:extLst>
  </p:cSld>
  <p:clrMapOvr>
    <a:masterClrMapping/>
  </p:clrMapOvr>
  <mc:AlternateContent xmlns:mc="http://schemas.openxmlformats.org/markup-compatibility/2006">
    <mc:Choice xmlns:p14="http://schemas.microsoft.com/office/powerpoint/2010/main" Requires="p14">
      <p:transition spd="slow" p14:dur="2000" advTm="58603"/>
    </mc:Choice>
    <mc:Fallback>
      <p:transition spd="slow" advTm="58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HCPS Logo Slides 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HCPS Logo Slides Themes</Template>
  <TotalTime>131</TotalTime>
  <Words>450</Words>
  <Application>Microsoft Office PowerPoint</Application>
  <PresentationFormat>On-screen Show (4:3)</PresentationFormat>
  <Paragraphs>24</Paragraphs>
  <Slides>6</Slides>
  <Notes>0</Notes>
  <HiddenSlides>0</HiddenSlides>
  <MMClips>6</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Century Gothic</vt:lpstr>
      <vt:lpstr>Garamond</vt:lpstr>
      <vt:lpstr>HCPS Logo Slides Themes</vt:lpstr>
      <vt:lpstr>Custom Design</vt:lpstr>
      <vt:lpstr>1_Custom Design</vt:lpstr>
      <vt:lpstr>Audio and Video Recording in Harford County Public Schools</vt:lpstr>
      <vt:lpstr>Initial Steps</vt:lpstr>
      <vt:lpstr>Parental Permission</vt:lpstr>
      <vt:lpstr>Use of Audio or Video Recordings</vt:lpstr>
      <vt:lpstr>Consequences</vt:lpstr>
      <vt:lpstr>HCPS </vt:lpstr>
    </vt:vector>
  </TitlesOfParts>
  <Company>Harford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OTIS</dc:creator>
  <cp:lastModifiedBy>Moorefield, Heather</cp:lastModifiedBy>
  <cp:revision>11</cp:revision>
  <dcterms:created xsi:type="dcterms:W3CDTF">2014-06-13T12:22:28Z</dcterms:created>
  <dcterms:modified xsi:type="dcterms:W3CDTF">2014-06-23T12:45:05Z</dcterms:modified>
</cp:coreProperties>
</file>